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18"/>
  </p:notesMasterIdLst>
  <p:handoutMasterIdLst>
    <p:handoutMasterId r:id="rId19"/>
  </p:handoutMasterIdLst>
  <p:sldIdLst>
    <p:sldId id="547" r:id="rId2"/>
    <p:sldId id="582" r:id="rId3"/>
    <p:sldId id="602" r:id="rId4"/>
    <p:sldId id="595" r:id="rId5"/>
    <p:sldId id="596" r:id="rId6"/>
    <p:sldId id="589" r:id="rId7"/>
    <p:sldId id="572" r:id="rId8"/>
    <p:sldId id="581" r:id="rId9"/>
    <p:sldId id="573" r:id="rId10"/>
    <p:sldId id="574" r:id="rId11"/>
    <p:sldId id="600" r:id="rId12"/>
    <p:sldId id="606" r:id="rId13"/>
    <p:sldId id="607" r:id="rId14"/>
    <p:sldId id="608" r:id="rId15"/>
    <p:sldId id="389" r:id="rId16"/>
    <p:sldId id="591" r:id="rId17"/>
  </p:sldIdLst>
  <p:sldSz cx="10080625" cy="6858000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5569" autoAdjust="0"/>
  </p:normalViewPr>
  <p:slideViewPr>
    <p:cSldViewPr>
      <p:cViewPr varScale="1">
        <p:scale>
          <a:sx n="81" d="100"/>
          <a:sy n="81" d="100"/>
        </p:scale>
        <p:origin x="592" y="64"/>
      </p:cViewPr>
      <p:guideLst>
        <p:guide orient="horz" pos="2160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D47C09-2881-4652-BAE1-07F9FC0D0FEF}" type="doc">
      <dgm:prSet loTypeId="urn:microsoft.com/office/officeart/2005/8/layout/process4" loCatId="list" qsTypeId="urn:microsoft.com/office/officeart/2009/2/quickstyle/3d8" qsCatId="3D" csTypeId="urn:microsoft.com/office/officeart/2005/8/colors/colorful2" csCatId="colorful"/>
      <dgm:spPr/>
      <dgm:t>
        <a:bodyPr/>
        <a:lstStyle/>
        <a:p>
          <a:endParaRPr lang="id-ID"/>
        </a:p>
      </dgm:t>
    </dgm:pt>
    <dgm:pt modelId="{1536B34D-ED95-499F-AF4A-9F0BA4B2C9A2}">
      <dgm:prSet/>
      <dgm:spPr/>
      <dgm:t>
        <a:bodyPr/>
        <a:lstStyle/>
        <a:p>
          <a:pPr rtl="0"/>
          <a:r>
            <a:rPr lang="id-ID" dirty="0">
              <a:solidFill>
                <a:schemeClr val="tx1">
                  <a:lumMod val="95000"/>
                  <a:lumOff val="5000"/>
                </a:schemeClr>
              </a:solidFill>
              <a:latin typeface="Bernard MT Condensed" panose="02050806060905020404" pitchFamily="18" charset="0"/>
            </a:rPr>
            <a:t>PASTIKAN ANGGOTA TIM PENYUSUN TIDAK DIGANTI (TERUTAMA PADA SKPD) PADA SAAT MENGHADAPI TIM EVALUASI DARI TIMDA ATAUPUN TIMNAS</a:t>
          </a:r>
        </a:p>
      </dgm:t>
    </dgm:pt>
    <dgm:pt modelId="{D856AB59-D3D0-4511-A580-D8E367B8A105}" type="parTrans" cxnId="{26A48AA8-7E39-42EC-870B-41653235ACB3}">
      <dgm:prSet/>
      <dgm:spPr/>
      <dgm:t>
        <a:bodyPr/>
        <a:lstStyle/>
        <a:p>
          <a:endParaRPr lang="id-ID">
            <a:solidFill>
              <a:schemeClr val="tx1">
                <a:lumMod val="95000"/>
                <a:lumOff val="5000"/>
              </a:schemeClr>
            </a:solidFill>
            <a:latin typeface="Bernard MT Condensed" panose="02050806060905020404" pitchFamily="18" charset="0"/>
          </a:endParaRPr>
        </a:p>
      </dgm:t>
    </dgm:pt>
    <dgm:pt modelId="{4226EC95-C3A6-4008-92BF-23A999E597CC}" type="sibTrans" cxnId="{26A48AA8-7E39-42EC-870B-41653235ACB3}">
      <dgm:prSet/>
      <dgm:spPr/>
      <dgm:t>
        <a:bodyPr/>
        <a:lstStyle/>
        <a:p>
          <a:endParaRPr lang="id-ID">
            <a:solidFill>
              <a:schemeClr val="tx1">
                <a:lumMod val="95000"/>
                <a:lumOff val="5000"/>
              </a:schemeClr>
            </a:solidFill>
            <a:latin typeface="Bernard MT Condensed" panose="02050806060905020404" pitchFamily="18" charset="0"/>
          </a:endParaRPr>
        </a:p>
      </dgm:t>
    </dgm:pt>
    <dgm:pt modelId="{FBBA170C-AFB9-4853-9AAA-C79BB2041665}">
      <dgm:prSet/>
      <dgm:spPr/>
      <dgm:t>
        <a:bodyPr/>
        <a:lstStyle/>
        <a:p>
          <a:pPr rtl="0"/>
          <a:r>
            <a:rPr lang="id-ID">
              <a:solidFill>
                <a:schemeClr val="tx1">
                  <a:lumMod val="95000"/>
                  <a:lumOff val="5000"/>
                </a:schemeClr>
              </a:solidFill>
              <a:latin typeface="Bernard MT Condensed" panose="02050806060905020404" pitchFamily="18" charset="0"/>
            </a:rPr>
            <a:t>PASTIKAN JANGAN MENGIRIM ORANG YANG TIDAK MENYUSUN UNTUK MENGHADAPI TIMNAS/TIMDA PADA SAAT EVALUASI </a:t>
          </a:r>
        </a:p>
      </dgm:t>
    </dgm:pt>
    <dgm:pt modelId="{C140EAAA-D004-40B0-99C7-5289CC78E2AA}" type="parTrans" cxnId="{0B77A615-E7FF-431E-9590-65CAB55900FE}">
      <dgm:prSet/>
      <dgm:spPr/>
      <dgm:t>
        <a:bodyPr/>
        <a:lstStyle/>
        <a:p>
          <a:endParaRPr lang="id-ID">
            <a:solidFill>
              <a:schemeClr val="tx1">
                <a:lumMod val="95000"/>
                <a:lumOff val="5000"/>
              </a:schemeClr>
            </a:solidFill>
            <a:latin typeface="Bernard MT Condensed" panose="02050806060905020404" pitchFamily="18" charset="0"/>
          </a:endParaRPr>
        </a:p>
      </dgm:t>
    </dgm:pt>
    <dgm:pt modelId="{B00E3360-FA00-4505-B5AA-849BFA665111}" type="sibTrans" cxnId="{0B77A615-E7FF-431E-9590-65CAB55900FE}">
      <dgm:prSet/>
      <dgm:spPr/>
      <dgm:t>
        <a:bodyPr/>
        <a:lstStyle/>
        <a:p>
          <a:endParaRPr lang="id-ID">
            <a:solidFill>
              <a:schemeClr val="tx1">
                <a:lumMod val="95000"/>
                <a:lumOff val="5000"/>
              </a:schemeClr>
            </a:solidFill>
            <a:latin typeface="Bernard MT Condensed" panose="02050806060905020404" pitchFamily="18" charset="0"/>
          </a:endParaRPr>
        </a:p>
      </dgm:t>
    </dgm:pt>
    <dgm:pt modelId="{B790876D-80AF-4F86-8A88-FFB05B50B690}" type="pres">
      <dgm:prSet presAssocID="{F8D47C09-2881-4652-BAE1-07F9FC0D0FEF}" presName="Name0" presStyleCnt="0">
        <dgm:presLayoutVars>
          <dgm:dir/>
          <dgm:animLvl val="lvl"/>
          <dgm:resizeHandles val="exact"/>
        </dgm:presLayoutVars>
      </dgm:prSet>
      <dgm:spPr/>
    </dgm:pt>
    <dgm:pt modelId="{C6A632D9-F636-4AEF-A42D-8F54B7EF3F0E}" type="pres">
      <dgm:prSet presAssocID="{FBBA170C-AFB9-4853-9AAA-C79BB2041665}" presName="boxAndChildren" presStyleCnt="0"/>
      <dgm:spPr/>
    </dgm:pt>
    <dgm:pt modelId="{D8EC72D7-460B-40AB-899B-3059D5FE53E6}" type="pres">
      <dgm:prSet presAssocID="{FBBA170C-AFB9-4853-9AAA-C79BB2041665}" presName="parentTextBox" presStyleLbl="node1" presStyleIdx="0" presStyleCnt="2"/>
      <dgm:spPr/>
    </dgm:pt>
    <dgm:pt modelId="{504D8A9C-32B7-4635-A781-9C86BA7346AB}" type="pres">
      <dgm:prSet presAssocID="{4226EC95-C3A6-4008-92BF-23A999E597CC}" presName="sp" presStyleCnt="0"/>
      <dgm:spPr/>
    </dgm:pt>
    <dgm:pt modelId="{0CE79CD1-B268-439C-856F-02634ED178E9}" type="pres">
      <dgm:prSet presAssocID="{1536B34D-ED95-499F-AF4A-9F0BA4B2C9A2}" presName="arrowAndChildren" presStyleCnt="0"/>
      <dgm:spPr/>
    </dgm:pt>
    <dgm:pt modelId="{3B24B177-93F8-47A8-8F08-2FE714A08093}" type="pres">
      <dgm:prSet presAssocID="{1536B34D-ED95-499F-AF4A-9F0BA4B2C9A2}" presName="parentTextArrow" presStyleLbl="node1" presStyleIdx="1" presStyleCnt="2"/>
      <dgm:spPr/>
    </dgm:pt>
  </dgm:ptLst>
  <dgm:cxnLst>
    <dgm:cxn modelId="{0B77A615-E7FF-431E-9590-65CAB55900FE}" srcId="{F8D47C09-2881-4652-BAE1-07F9FC0D0FEF}" destId="{FBBA170C-AFB9-4853-9AAA-C79BB2041665}" srcOrd="1" destOrd="0" parTransId="{C140EAAA-D004-40B0-99C7-5289CC78E2AA}" sibTransId="{B00E3360-FA00-4505-B5AA-849BFA665111}"/>
    <dgm:cxn modelId="{179ADA17-3932-4B2D-A1F1-799A5CCF215F}" type="presOf" srcId="{F8D47C09-2881-4652-BAE1-07F9FC0D0FEF}" destId="{B790876D-80AF-4F86-8A88-FFB05B50B690}" srcOrd="0" destOrd="0" presId="urn:microsoft.com/office/officeart/2005/8/layout/process4"/>
    <dgm:cxn modelId="{0BE17E8F-EB80-4C0B-9C1B-4A4E25769225}" type="presOf" srcId="{1536B34D-ED95-499F-AF4A-9F0BA4B2C9A2}" destId="{3B24B177-93F8-47A8-8F08-2FE714A08093}" srcOrd="0" destOrd="0" presId="urn:microsoft.com/office/officeart/2005/8/layout/process4"/>
    <dgm:cxn modelId="{26A48AA8-7E39-42EC-870B-41653235ACB3}" srcId="{F8D47C09-2881-4652-BAE1-07F9FC0D0FEF}" destId="{1536B34D-ED95-499F-AF4A-9F0BA4B2C9A2}" srcOrd="0" destOrd="0" parTransId="{D856AB59-D3D0-4511-A580-D8E367B8A105}" sibTransId="{4226EC95-C3A6-4008-92BF-23A999E597CC}"/>
    <dgm:cxn modelId="{8D19ACCA-67D6-46D4-9C13-D2AB993071C7}" type="presOf" srcId="{FBBA170C-AFB9-4853-9AAA-C79BB2041665}" destId="{D8EC72D7-460B-40AB-899B-3059D5FE53E6}" srcOrd="0" destOrd="0" presId="urn:microsoft.com/office/officeart/2005/8/layout/process4"/>
    <dgm:cxn modelId="{441E2168-4B23-4D79-9092-1D82C96D25D5}" type="presParOf" srcId="{B790876D-80AF-4F86-8A88-FFB05B50B690}" destId="{C6A632D9-F636-4AEF-A42D-8F54B7EF3F0E}" srcOrd="0" destOrd="0" presId="urn:microsoft.com/office/officeart/2005/8/layout/process4"/>
    <dgm:cxn modelId="{E50030E3-7DD5-4D5C-B1FE-425F14B20C7C}" type="presParOf" srcId="{C6A632D9-F636-4AEF-A42D-8F54B7EF3F0E}" destId="{D8EC72D7-460B-40AB-899B-3059D5FE53E6}" srcOrd="0" destOrd="0" presId="urn:microsoft.com/office/officeart/2005/8/layout/process4"/>
    <dgm:cxn modelId="{E88580AD-E52E-490F-8EA5-F507E4D7BFCB}" type="presParOf" srcId="{B790876D-80AF-4F86-8A88-FFB05B50B690}" destId="{504D8A9C-32B7-4635-A781-9C86BA7346AB}" srcOrd="1" destOrd="0" presId="urn:microsoft.com/office/officeart/2005/8/layout/process4"/>
    <dgm:cxn modelId="{9C0E45A6-5DDB-4C17-8E02-E7EFFF066B14}" type="presParOf" srcId="{B790876D-80AF-4F86-8A88-FFB05B50B690}" destId="{0CE79CD1-B268-439C-856F-02634ED178E9}" srcOrd="2" destOrd="0" presId="urn:microsoft.com/office/officeart/2005/8/layout/process4"/>
    <dgm:cxn modelId="{1E6C6461-E1AC-4FFE-9976-2C343A579FF6}" type="presParOf" srcId="{0CE79CD1-B268-439C-856F-02634ED178E9}" destId="{3B24B177-93F8-47A8-8F08-2FE714A0809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EC72D7-460B-40AB-899B-3059D5FE53E6}">
      <dsp:nvSpPr>
        <dsp:cNvPr id="0" name=""/>
        <dsp:cNvSpPr/>
      </dsp:nvSpPr>
      <dsp:spPr>
        <a:xfrm>
          <a:off x="0" y="2396566"/>
          <a:ext cx="8896350" cy="15724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>
              <a:solidFill>
                <a:schemeClr val="tx1">
                  <a:lumMod val="95000"/>
                  <a:lumOff val="5000"/>
                </a:schemeClr>
              </a:solidFill>
              <a:latin typeface="Bernard MT Condensed" panose="02050806060905020404" pitchFamily="18" charset="0"/>
            </a:rPr>
            <a:t>PASTIKAN JANGAN MENGIRIM ORANG YANG TIDAK MENYUSUN UNTUK MENGHADAPI TIMNAS/TIMDA PADA SAAT EVALUASI </a:t>
          </a:r>
        </a:p>
      </dsp:txBody>
      <dsp:txXfrm>
        <a:off x="0" y="2396566"/>
        <a:ext cx="8896350" cy="1572407"/>
      </dsp:txXfrm>
    </dsp:sp>
    <dsp:sp modelId="{3B24B177-93F8-47A8-8F08-2FE714A08093}">
      <dsp:nvSpPr>
        <dsp:cNvPr id="0" name=""/>
        <dsp:cNvSpPr/>
      </dsp:nvSpPr>
      <dsp:spPr>
        <a:xfrm rot="10800000">
          <a:off x="0" y="1790"/>
          <a:ext cx="8896350" cy="2418362"/>
        </a:xfrm>
        <a:prstGeom prst="upArrowCallout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-12635355"/>
              <a:satOff val="21297"/>
              <a:lumOff val="-26079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>
              <a:solidFill>
                <a:schemeClr val="tx1">
                  <a:lumMod val="95000"/>
                  <a:lumOff val="5000"/>
                </a:schemeClr>
              </a:solidFill>
              <a:latin typeface="Bernard MT Condensed" panose="02050806060905020404" pitchFamily="18" charset="0"/>
            </a:rPr>
            <a:t>PASTIKAN ANGGOTA TIM PENYUSUN TIDAK DIGANTI (TERUTAMA PADA SKPD) PADA SAAT MENGHADAPI TIM EVALUASI DARI TIMDA ATAUPUN TIMNAS</a:t>
          </a:r>
        </a:p>
      </dsp:txBody>
      <dsp:txXfrm rot="10800000">
        <a:off x="0" y="1790"/>
        <a:ext cx="8896350" cy="1571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1379" cy="497125"/>
          </a:xfrm>
          <a:prstGeom prst="rect">
            <a:avLst/>
          </a:prstGeom>
        </p:spPr>
        <p:txBody>
          <a:bodyPr vert="horz" lIns="76781" tIns="38390" rIns="76781" bIns="383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8821" y="0"/>
            <a:ext cx="2930415" cy="497125"/>
          </a:xfrm>
          <a:prstGeom prst="rect">
            <a:avLst/>
          </a:prstGeom>
        </p:spPr>
        <p:txBody>
          <a:bodyPr vert="horz" lIns="76781" tIns="38390" rIns="76781" bIns="383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D83BBA76-F7F2-4F0A-86DA-F33045B5C377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387"/>
            <a:ext cx="2931379" cy="494826"/>
          </a:xfrm>
          <a:prstGeom prst="rect">
            <a:avLst/>
          </a:prstGeom>
        </p:spPr>
        <p:txBody>
          <a:bodyPr vert="horz" lIns="76781" tIns="38390" rIns="76781" bIns="383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8821" y="9445387"/>
            <a:ext cx="2930415" cy="494826"/>
          </a:xfrm>
          <a:prstGeom prst="rect">
            <a:avLst/>
          </a:prstGeom>
        </p:spPr>
        <p:txBody>
          <a:bodyPr vert="horz" lIns="76781" tIns="38390" rIns="76781" bIns="383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297D9D77-00F8-4FF8-AB4D-28D8BBDA4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21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1379" cy="497125"/>
          </a:xfrm>
          <a:prstGeom prst="rect">
            <a:avLst/>
          </a:prstGeom>
        </p:spPr>
        <p:txBody>
          <a:bodyPr vert="horz" lIns="86953" tIns="43478" rIns="86953" bIns="4347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8821" y="0"/>
            <a:ext cx="2930415" cy="497125"/>
          </a:xfrm>
          <a:prstGeom prst="rect">
            <a:avLst/>
          </a:prstGeom>
        </p:spPr>
        <p:txBody>
          <a:bodyPr vert="horz" lIns="86953" tIns="43478" rIns="86953" bIns="4347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E84E4D3B-CE20-4F43-88CF-E050959677BE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8175" y="744538"/>
            <a:ext cx="5484813" cy="3732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953" tIns="43478" rIns="86953" bIns="4347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7659" y="4722698"/>
            <a:ext cx="5405846" cy="4474130"/>
          </a:xfrm>
          <a:prstGeom prst="rect">
            <a:avLst/>
          </a:prstGeom>
        </p:spPr>
        <p:txBody>
          <a:bodyPr vert="horz" lIns="86953" tIns="43478" rIns="86953" bIns="43478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387"/>
            <a:ext cx="2931379" cy="494826"/>
          </a:xfrm>
          <a:prstGeom prst="rect">
            <a:avLst/>
          </a:prstGeom>
        </p:spPr>
        <p:txBody>
          <a:bodyPr vert="horz" lIns="86953" tIns="43478" rIns="86953" bIns="4347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8821" y="9445387"/>
            <a:ext cx="2930415" cy="494826"/>
          </a:xfrm>
          <a:prstGeom prst="rect">
            <a:avLst/>
          </a:prstGeom>
        </p:spPr>
        <p:txBody>
          <a:bodyPr vert="horz" lIns="86953" tIns="43478" rIns="86953" bIns="4347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B35CF95D-E495-4D85-B421-B21D1BAC6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70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38175" y="744538"/>
            <a:ext cx="5484813" cy="37322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B6F0AD-A272-4AB8-85A9-75C2D3D873E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38175" y="744538"/>
            <a:ext cx="5484813" cy="3732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/>
          </a:p>
        </p:txBody>
      </p:sp>
      <p:sp>
        <p:nvSpPr>
          <p:cNvPr id="3482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33934" indent="-282282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29129" indent="-225826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80781" indent="-225826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32432" indent="-225826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484084" indent="-2258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35736" indent="-2258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387387" indent="-2258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39039" indent="-2258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FB4ECB9-8A5F-4B95-BD87-9FA2A7B33839}" type="slidenum">
              <a:rPr lang="en-US" altLang="id-ID" smtClean="0">
                <a:latin typeface="Calibri" pitchFamily="34" charset="0"/>
              </a:rPr>
              <a:pPr/>
              <a:t>2</a:t>
            </a:fld>
            <a:endParaRPr lang="en-US" altLang="id-ID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38175" y="744538"/>
            <a:ext cx="5484813" cy="3732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 dirty="0"/>
          </a:p>
        </p:txBody>
      </p:sp>
      <p:sp>
        <p:nvSpPr>
          <p:cNvPr id="3482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33934" indent="-282282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29129" indent="-225826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80781" indent="-225826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32432" indent="-225826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484084" indent="-2258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35736" indent="-2258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387387" indent="-2258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39039" indent="-2258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FB4ECB9-8A5F-4B95-BD87-9FA2A7B33839}" type="slidenum">
              <a:rPr lang="en-US" altLang="id-ID" smtClean="0">
                <a:latin typeface="Calibri" pitchFamily="34" charset="0"/>
              </a:rPr>
              <a:pPr/>
              <a:t>4</a:t>
            </a:fld>
            <a:endParaRPr lang="en-US" altLang="id-ID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64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38175" y="744538"/>
            <a:ext cx="5484813" cy="3732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/>
          </a:p>
        </p:txBody>
      </p:sp>
      <p:sp>
        <p:nvSpPr>
          <p:cNvPr id="3482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33934" indent="-282282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29129" indent="-225826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80781" indent="-225826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32432" indent="-225826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484084" indent="-2258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35736" indent="-2258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387387" indent="-2258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39039" indent="-2258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FB4ECB9-8A5F-4B95-BD87-9FA2A7B33839}" type="slidenum">
              <a:rPr lang="en-US" altLang="id-ID" smtClean="0">
                <a:latin typeface="Calibri" pitchFamily="34" charset="0"/>
              </a:rPr>
              <a:pPr/>
              <a:t>5</a:t>
            </a:fld>
            <a:endParaRPr lang="en-US" altLang="id-ID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726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38175" y="744538"/>
            <a:ext cx="5484813" cy="3732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id-ID"/>
          </a:p>
        </p:txBody>
      </p:sp>
      <p:sp>
        <p:nvSpPr>
          <p:cNvPr id="3482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33934" indent="-282282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29129" indent="-225826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80781" indent="-225826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32432" indent="-225826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484084" indent="-2258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35736" indent="-2258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387387" indent="-2258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39039" indent="-2258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FB4ECB9-8A5F-4B95-BD87-9FA2A7B33839}" type="slidenum">
              <a:rPr lang="en-US" altLang="id-ID" smtClean="0">
                <a:latin typeface="Calibri" pitchFamily="34" charset="0"/>
              </a:rPr>
              <a:pPr/>
              <a:t>6</a:t>
            </a:fld>
            <a:endParaRPr lang="en-US" altLang="id-ID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265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88039" y="1371602"/>
            <a:ext cx="8655896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493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88038" y="3228536"/>
            <a:ext cx="8659257" cy="1752600"/>
          </a:xfrm>
        </p:spPr>
        <p:txBody>
          <a:bodyPr lIns="0" rIns="18288"/>
          <a:lstStyle>
            <a:lvl1pPr marL="0" marR="36678" indent="0" algn="r">
              <a:buNone/>
              <a:defRPr>
                <a:solidFill>
                  <a:schemeClr val="tx1"/>
                </a:solidFill>
              </a:defRPr>
            </a:lvl1pPr>
            <a:lvl2pPr marL="366774" indent="0" algn="ctr">
              <a:buNone/>
            </a:lvl2pPr>
            <a:lvl3pPr marL="733548" indent="0" algn="ctr">
              <a:buNone/>
            </a:lvl3pPr>
            <a:lvl4pPr marL="1100322" indent="0" algn="ctr">
              <a:buNone/>
            </a:lvl4pPr>
            <a:lvl5pPr marL="1467096" indent="0" algn="ctr">
              <a:buNone/>
            </a:lvl5pPr>
            <a:lvl6pPr marL="1833870" indent="0" algn="ctr">
              <a:buNone/>
            </a:lvl6pPr>
            <a:lvl7pPr marL="2200644" indent="0" algn="ctr">
              <a:buNone/>
            </a:lvl7pPr>
            <a:lvl8pPr marL="2567417" indent="0" algn="ctr">
              <a:buNone/>
            </a:lvl8pPr>
            <a:lvl9pPr marL="2934192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610C6-F05C-47D8-8938-25DA877AA633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67EEC-CEDD-4D2F-BB30-878A163F8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4660E-1927-4359-BF94-1E1902ED50F7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FAA92-08C2-40FA-BBE2-7D54C823C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4" y="914403"/>
            <a:ext cx="226814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2" y="914403"/>
            <a:ext cx="6636411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8DD8D-D8B8-4D79-82B3-4CBBCC4624AA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8D5B0-E51B-4993-9531-537DBBF3F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5FFC6-F280-4DF5-B826-B49469CC04A0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D1B23-98F0-4773-9DE9-AB08727BD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677" y="1316738"/>
            <a:ext cx="8568532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493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4677" y="2704666"/>
            <a:ext cx="8568532" cy="1509712"/>
          </a:xfrm>
        </p:spPr>
        <p:txBody>
          <a:bodyPr lIns="45720" rIns="45720"/>
          <a:lstStyle>
            <a:lvl1pPr marL="0" indent="0">
              <a:buNone/>
              <a:defRPr sz="1765">
                <a:solidFill>
                  <a:schemeClr val="tx1"/>
                </a:solidFill>
              </a:defRPr>
            </a:lvl1pPr>
            <a:lvl2pPr>
              <a:buNone/>
              <a:defRPr sz="1444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84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23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23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70374-5642-41A5-9C2A-66FF6E6F97CA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6535A-120D-4629-BB40-EF2D21084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2" y="704088"/>
            <a:ext cx="9072563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920085"/>
            <a:ext cx="4452277" cy="4434840"/>
          </a:xfrm>
        </p:spPr>
        <p:txBody>
          <a:bodyPr/>
          <a:lstStyle>
            <a:lvl1pPr>
              <a:defRPr sz="2086"/>
            </a:lvl1pPr>
            <a:lvl2pPr>
              <a:defRPr sz="1926"/>
            </a:lvl2pPr>
            <a:lvl3pPr>
              <a:defRPr sz="1604"/>
            </a:lvl3pPr>
            <a:lvl4pPr>
              <a:defRPr sz="1444"/>
            </a:lvl4pPr>
            <a:lvl5pPr>
              <a:defRPr sz="1444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9" y="1920085"/>
            <a:ext cx="4452277" cy="4434840"/>
          </a:xfrm>
        </p:spPr>
        <p:txBody>
          <a:bodyPr/>
          <a:lstStyle>
            <a:lvl1pPr>
              <a:defRPr sz="2086"/>
            </a:lvl1pPr>
            <a:lvl2pPr>
              <a:defRPr sz="1926"/>
            </a:lvl2pPr>
            <a:lvl3pPr>
              <a:defRPr sz="1604"/>
            </a:lvl3pPr>
            <a:lvl4pPr>
              <a:defRPr sz="1444"/>
            </a:lvl4pPr>
            <a:lvl5pPr>
              <a:defRPr sz="1444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EF83C-F2FD-4D2D-8945-1F2C5DDA0C64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4AEEC-C74F-4681-B55E-6C41F9118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2" y="704088"/>
            <a:ext cx="907256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2" y="1855248"/>
            <a:ext cx="4454026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1926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604" b="1"/>
            </a:lvl2pPr>
            <a:lvl3pPr>
              <a:buNone/>
              <a:defRPr sz="1444" b="1"/>
            </a:lvl3pPr>
            <a:lvl4pPr>
              <a:buNone/>
              <a:defRPr sz="1284" b="1"/>
            </a:lvl4pPr>
            <a:lvl5pPr>
              <a:buNone/>
              <a:defRPr sz="1284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20823" y="1859767"/>
            <a:ext cx="4455776" cy="654843"/>
          </a:xfrm>
        </p:spPr>
        <p:txBody>
          <a:bodyPr lIns="45720" tIns="0" rIns="45720" bIns="0" anchor="ctr"/>
          <a:lstStyle>
            <a:lvl1pPr marL="0" indent="0">
              <a:buNone/>
              <a:defRPr sz="1926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604" b="1"/>
            </a:lvl2pPr>
            <a:lvl3pPr>
              <a:buNone/>
              <a:defRPr sz="1444" b="1"/>
            </a:lvl3pPr>
            <a:lvl4pPr>
              <a:buNone/>
              <a:defRPr sz="1284" b="1"/>
            </a:lvl4pPr>
            <a:lvl5pPr>
              <a:buNone/>
              <a:defRPr sz="1284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4032" y="2514600"/>
            <a:ext cx="4454026" cy="3845720"/>
          </a:xfrm>
        </p:spPr>
        <p:txBody>
          <a:bodyPr tIns="0"/>
          <a:lstStyle>
            <a:lvl1pPr>
              <a:defRPr sz="1765"/>
            </a:lvl1pPr>
            <a:lvl2pPr>
              <a:defRPr sz="1604"/>
            </a:lvl2pPr>
            <a:lvl3pPr>
              <a:defRPr sz="1444"/>
            </a:lvl3pPr>
            <a:lvl4pPr>
              <a:defRPr sz="1284"/>
            </a:lvl4pPr>
            <a:lvl5pPr>
              <a:defRPr sz="1284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23" y="2514600"/>
            <a:ext cx="4455776" cy="3845720"/>
          </a:xfrm>
        </p:spPr>
        <p:txBody>
          <a:bodyPr tIns="0"/>
          <a:lstStyle>
            <a:lvl1pPr>
              <a:defRPr sz="1765"/>
            </a:lvl1pPr>
            <a:lvl2pPr>
              <a:defRPr sz="1604"/>
            </a:lvl2pPr>
            <a:lvl3pPr>
              <a:defRPr sz="1444"/>
            </a:lvl3pPr>
            <a:lvl4pPr>
              <a:defRPr sz="1284"/>
            </a:lvl4pPr>
            <a:lvl5pPr>
              <a:defRPr sz="1284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FAD8E-C642-4D43-B5FC-B1CA46BFDC92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4DF36-2C32-40CF-BBD5-3558C7B46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3" y="704088"/>
            <a:ext cx="9156568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012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D013D-4A06-4D28-A564-60E329F617E1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C8F3C-D211-4A7B-97E3-EE3392DC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19B6E-E97A-4E0F-AA3D-E67AA81E051F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0D41B-75AB-4F94-B7BF-8D96B2134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48" y="514352"/>
            <a:ext cx="3024188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086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56048" y="1676400"/>
            <a:ext cx="3024188" cy="4572000"/>
          </a:xfrm>
        </p:spPr>
        <p:txBody>
          <a:bodyPr lIns="18288" rIns="18288"/>
          <a:lstStyle>
            <a:lvl1pPr marL="0" indent="0" algn="l">
              <a:buNone/>
              <a:defRPr sz="1123"/>
            </a:lvl1pPr>
            <a:lvl2pPr indent="0" algn="l">
              <a:buNone/>
              <a:defRPr sz="962"/>
            </a:lvl2pPr>
            <a:lvl3pPr indent="0" algn="l">
              <a:buNone/>
              <a:defRPr sz="803"/>
            </a:lvl3pPr>
            <a:lvl4pPr indent="0" algn="l">
              <a:buNone/>
              <a:defRPr sz="722"/>
            </a:lvl4pPr>
            <a:lvl5pPr indent="0" algn="l">
              <a:buNone/>
              <a:defRPr sz="722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941245" y="1676400"/>
            <a:ext cx="5635349" cy="4572000"/>
          </a:xfrm>
        </p:spPr>
        <p:txBody>
          <a:bodyPr tIns="0"/>
          <a:lstStyle>
            <a:lvl1pPr>
              <a:defRPr sz="2246"/>
            </a:lvl1pPr>
            <a:lvl2pPr>
              <a:defRPr sz="2086"/>
            </a:lvl2pPr>
            <a:lvl3pPr>
              <a:defRPr sz="1926"/>
            </a:lvl3pPr>
            <a:lvl4pPr>
              <a:defRPr sz="1604"/>
            </a:lvl4pPr>
            <a:lvl5pPr>
              <a:defRPr sz="1444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D8920-CC75-4A67-ADA2-6A13C72CC8FF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7B243-24C1-474D-84DD-2E1C51222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489717" y="1108077"/>
            <a:ext cx="579636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824054" y="5359409"/>
            <a:ext cx="171511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0501" y="5816602"/>
            <a:ext cx="10101627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830300" y="6219833"/>
            <a:ext cx="525032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1176999"/>
            <a:ext cx="2439512" cy="1582621"/>
          </a:xfrm>
        </p:spPr>
        <p:txBody>
          <a:bodyPr lIns="45720" rIns="45720" bIns="45720"/>
          <a:lstStyle>
            <a:lvl1pPr algn="l">
              <a:buNone/>
              <a:defRPr sz="1604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2" y="2828787"/>
            <a:ext cx="2436152" cy="2179320"/>
          </a:xfrm>
        </p:spPr>
        <p:txBody>
          <a:bodyPr lIns="64008" rIns="45720"/>
          <a:lstStyle>
            <a:lvl1pPr marL="0" indent="0" algn="l">
              <a:spcBef>
                <a:spcPts val="201"/>
              </a:spcBef>
              <a:buFontTx/>
              <a:buNone/>
              <a:defRPr sz="1043"/>
            </a:lvl1pPr>
            <a:lvl2pPr>
              <a:defRPr sz="962"/>
            </a:lvl2pPr>
            <a:lvl3pPr>
              <a:defRPr sz="803"/>
            </a:lvl3pPr>
            <a:lvl4pPr>
              <a:defRPr sz="722"/>
            </a:lvl4pPr>
            <a:lvl5pPr>
              <a:defRPr sz="722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842846" y="1199519"/>
            <a:ext cx="5090715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2567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DB87A-D3CE-437C-BE5F-7E5F6B17A4B6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904554" y="6356358"/>
            <a:ext cx="67204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3DA9A-3498-4F30-817A-87EB908C9B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0501" y="-7935"/>
            <a:ext cx="10101627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830300" y="-7938"/>
            <a:ext cx="5250325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504032" y="704850"/>
            <a:ext cx="90725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504032" y="1935167"/>
            <a:ext cx="907256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04033" y="6356358"/>
            <a:ext cx="2352146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962">
                <a:solidFill>
                  <a:schemeClr val="tx2">
                    <a:shade val="9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B422733-859D-4182-BD2D-4D096E1D3C94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940184" y="6356358"/>
            <a:ext cx="3696229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962">
                <a:solidFill>
                  <a:schemeClr val="tx2">
                    <a:shade val="9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736542" y="6356358"/>
            <a:ext cx="840052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962">
                <a:solidFill>
                  <a:schemeClr val="tx2">
                    <a:shade val="90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884F15-FBFD-4D2A-9DAC-FF67C1F0E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0999" y="203200"/>
            <a:ext cx="10120878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53" r:id="rId2"/>
    <p:sldLayoutId id="2147484062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63" r:id="rId9"/>
    <p:sldLayoutId id="2147484059" r:id="rId10"/>
    <p:sldLayoutId id="21474840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12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12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12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12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12">
          <a:solidFill>
            <a:schemeClr val="tx2"/>
          </a:solidFill>
          <a:latin typeface="Calibri" pitchFamily="34" charset="0"/>
        </a:defRPr>
      </a:lvl5pPr>
      <a:lvl6pPr marL="366774" algn="l" rtl="0" fontAlgn="base">
        <a:spcBef>
          <a:spcPct val="0"/>
        </a:spcBef>
        <a:spcAft>
          <a:spcPct val="0"/>
        </a:spcAft>
        <a:defRPr sz="4012">
          <a:solidFill>
            <a:schemeClr val="tx2"/>
          </a:solidFill>
          <a:latin typeface="Calibri" pitchFamily="34" charset="0"/>
        </a:defRPr>
      </a:lvl6pPr>
      <a:lvl7pPr marL="733548" algn="l" rtl="0" fontAlgn="base">
        <a:spcBef>
          <a:spcPct val="0"/>
        </a:spcBef>
        <a:spcAft>
          <a:spcPct val="0"/>
        </a:spcAft>
        <a:defRPr sz="4012">
          <a:solidFill>
            <a:schemeClr val="tx2"/>
          </a:solidFill>
          <a:latin typeface="Calibri" pitchFamily="34" charset="0"/>
        </a:defRPr>
      </a:lvl7pPr>
      <a:lvl8pPr marL="1100322" algn="l" rtl="0" fontAlgn="base">
        <a:spcBef>
          <a:spcPct val="0"/>
        </a:spcBef>
        <a:spcAft>
          <a:spcPct val="0"/>
        </a:spcAft>
        <a:defRPr sz="4012">
          <a:solidFill>
            <a:schemeClr val="tx2"/>
          </a:solidFill>
          <a:latin typeface="Calibri" pitchFamily="34" charset="0"/>
        </a:defRPr>
      </a:lvl8pPr>
      <a:lvl9pPr marL="1467096" algn="l" rtl="0" fontAlgn="base">
        <a:spcBef>
          <a:spcPct val="0"/>
        </a:spcBef>
        <a:spcAft>
          <a:spcPct val="0"/>
        </a:spcAft>
        <a:defRPr sz="4012">
          <a:solidFill>
            <a:schemeClr val="tx2"/>
          </a:solidFill>
          <a:latin typeface="Calibri" pitchFamily="34" charset="0"/>
        </a:defRPr>
      </a:lvl9pPr>
    </p:titleStyle>
    <p:bodyStyle>
      <a:lvl1pPr marL="219046" indent="-219046" algn="l" rtl="0" eaLnBrk="0" fontAlgn="base" hangingPunct="0">
        <a:spcBef>
          <a:spcPct val="20000"/>
        </a:spcBef>
        <a:spcAft>
          <a:spcPct val="0"/>
        </a:spcAft>
        <a:buClr>
          <a:srgbClr val="B32C16"/>
        </a:buClr>
        <a:buSzPct val="95000"/>
        <a:buFont typeface="Wingdings 2" pitchFamily="18" charset="2"/>
        <a:buChar char=""/>
        <a:defRPr sz="2086" kern="1200">
          <a:solidFill>
            <a:schemeClr val="tx1"/>
          </a:solidFill>
          <a:latin typeface="+mn-lt"/>
          <a:ea typeface="+mn-ea"/>
          <a:cs typeface="+mn-cs"/>
        </a:defRPr>
      </a:lvl1pPr>
      <a:lvl2pPr marL="513229" indent="-197396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1926" kern="1200">
          <a:solidFill>
            <a:schemeClr val="tx1"/>
          </a:solidFill>
          <a:latin typeface="+mn-lt"/>
          <a:ea typeface="+mn-ea"/>
          <a:cs typeface="+mn-cs"/>
        </a:defRPr>
      </a:lvl2pPr>
      <a:lvl3pPr marL="733548" indent="-19739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1685" kern="1200">
          <a:solidFill>
            <a:schemeClr val="tx1"/>
          </a:solidFill>
          <a:latin typeface="+mn-lt"/>
          <a:ea typeface="+mn-ea"/>
          <a:cs typeface="+mn-cs"/>
        </a:defRPr>
      </a:lvl3pPr>
      <a:lvl4pPr marL="952593" indent="-168105" algn="l" rtl="0" eaLnBrk="0" fontAlgn="base" hangingPunct="0">
        <a:spcBef>
          <a:spcPct val="20000"/>
        </a:spcBef>
        <a:spcAft>
          <a:spcPct val="0"/>
        </a:spcAft>
        <a:buClr>
          <a:srgbClr val="B32C16"/>
        </a:buClr>
        <a:buSzPct val="65000"/>
        <a:buFont typeface="Wingdings 2" pitchFamily="18" charset="2"/>
        <a:buChar char=""/>
        <a:defRPr sz="1604" kern="1200">
          <a:solidFill>
            <a:schemeClr val="tx1"/>
          </a:solidFill>
          <a:latin typeface="+mn-lt"/>
          <a:ea typeface="+mn-ea"/>
          <a:cs typeface="+mn-cs"/>
        </a:defRPr>
      </a:lvl4pPr>
      <a:lvl5pPr marL="1172914" indent="-168105" algn="l" rtl="0" eaLnBrk="0" fontAlgn="base" hangingPunct="0">
        <a:spcBef>
          <a:spcPct val="20000"/>
        </a:spcBef>
        <a:spcAft>
          <a:spcPct val="0"/>
        </a:spcAft>
        <a:buClr>
          <a:srgbClr val="F5CD2D"/>
        </a:buClr>
        <a:buSzPct val="65000"/>
        <a:buFont typeface="Wingdings 2" pitchFamily="18" charset="2"/>
        <a:buChar char=""/>
        <a:defRPr sz="1604" kern="1200">
          <a:solidFill>
            <a:schemeClr val="tx1"/>
          </a:solidFill>
          <a:latin typeface="+mn-lt"/>
          <a:ea typeface="+mn-ea"/>
          <a:cs typeface="+mn-cs"/>
        </a:defRPr>
      </a:lvl5pPr>
      <a:lvl6pPr marL="1393740" indent="-16871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444" kern="1200">
          <a:solidFill>
            <a:schemeClr val="tx1"/>
          </a:solidFill>
          <a:latin typeface="+mn-lt"/>
          <a:ea typeface="+mn-ea"/>
          <a:cs typeface="+mn-cs"/>
        </a:defRPr>
      </a:lvl6pPr>
      <a:lvl7pPr marL="1540450" indent="-146709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84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60515" indent="-146709" algn="l" rtl="0" eaLnBrk="1" latinLnBrk="0" hangingPunct="1">
        <a:spcBef>
          <a:spcPct val="20000"/>
        </a:spcBef>
        <a:buClr>
          <a:schemeClr val="tx2"/>
        </a:buClr>
        <a:buChar char="•"/>
        <a:defRPr kumimoji="0" sz="1284" kern="1200">
          <a:solidFill>
            <a:schemeClr val="tx1"/>
          </a:solidFill>
          <a:latin typeface="+mn-lt"/>
          <a:ea typeface="+mn-ea"/>
          <a:cs typeface="+mn-cs"/>
        </a:defRPr>
      </a:lvl8pPr>
      <a:lvl9pPr marL="1980579" indent="-146709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123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6677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335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100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4670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8338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20064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56741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93419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99192" y="1577984"/>
            <a:ext cx="9611048" cy="256773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616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PENYUSUNAN</a:t>
            </a:r>
            <a:r>
              <a:rPr lang="id-ID" sz="2616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 </a:t>
            </a:r>
            <a:endParaRPr lang="en-US" sz="2616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616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LAPORAN PENYELENGGARAAN PEMERINTAHAN DAERAH</a:t>
            </a:r>
            <a:r>
              <a:rPr lang="id-ID" sz="2616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 (LPPD)</a:t>
            </a:r>
            <a:r>
              <a:rPr lang="en-US" sz="2616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 </a:t>
            </a:r>
            <a:r>
              <a:rPr lang="en-US" sz="2616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Tahun</a:t>
            </a:r>
            <a:r>
              <a:rPr lang="en-US" sz="2616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 201</a:t>
            </a:r>
            <a:r>
              <a:rPr lang="id-ID" sz="2616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9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16124" y="640822"/>
            <a:ext cx="9109345" cy="794776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36682" tIns="0" rIns="36682" bIns="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46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PEMERINTAH KABUPATEN REMBANG</a:t>
            </a:r>
          </a:p>
        </p:txBody>
      </p:sp>
      <p:pic>
        <p:nvPicPr>
          <p:cNvPr id="10" name="Picture 9" descr="bendera_merah_putih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05340" y="498436"/>
            <a:ext cx="1100458" cy="794775"/>
          </a:xfrm>
          <a:prstGeom prst="rect">
            <a:avLst/>
          </a:prstGeom>
          <a:ln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  <a:effectLst>
            <a:reflection blurRad="6350" stA="52000" endA="300" endPos="35000" dir="5400000" sy="-100000" algn="bl" rotWithShape="0"/>
            <a:softEdge rad="63500"/>
          </a:effectLst>
        </p:spPr>
      </p:pic>
      <p:sp>
        <p:nvSpPr>
          <p:cNvPr id="21" name="Rectangle 20"/>
          <p:cNvSpPr/>
          <p:nvPr/>
        </p:nvSpPr>
        <p:spPr>
          <a:xfrm>
            <a:off x="660191" y="5170275"/>
            <a:ext cx="8438120" cy="49487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8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BAGIAN PEMERINTAHAN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8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SEKRETARIAT DAERAH</a:t>
            </a:r>
            <a:endParaRPr lang="id-ID" sz="1308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0191" y="5720509"/>
            <a:ext cx="8438120" cy="29360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308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</a:t>
            </a:r>
            <a:r>
              <a:rPr lang="en-US" sz="1308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ABUPATEN REMBANG</a:t>
            </a:r>
            <a:endParaRPr lang="id-ID" sz="1308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85070" y="3963617"/>
            <a:ext cx="3788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Oleh</a:t>
            </a:r>
            <a:endParaRPr lang="en-US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Nurpurnomo</a:t>
            </a:r>
            <a:r>
              <a:rPr lang="en-US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en-US" b="1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Mukdiwidodo</a:t>
            </a:r>
            <a:r>
              <a:rPr lang="en-US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, SIP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E9538FE9-B899-4316-B48B-75ED5200A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301" y="640822"/>
            <a:ext cx="518058" cy="673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15912" y="914400"/>
            <a:ext cx="9296400" cy="5791200"/>
          </a:xfrm>
          <a:solidFill>
            <a:schemeClr val="bg2">
              <a:lumMod val="90000"/>
            </a:schemeClr>
          </a:solidFill>
        </p:spPr>
        <p:txBody>
          <a:bodyPr rtlCol="0">
            <a:noAutofit/>
          </a:bodyPr>
          <a:lstStyle/>
          <a:p>
            <a:pPr marL="412621" indent="-412621" eaLnBrk="1" fontAlgn="auto" hangingPunct="1">
              <a:spcAft>
                <a:spcPts val="0"/>
              </a:spcAft>
              <a:buNone/>
              <a:tabLst>
                <a:tab pos="1290077" algn="l"/>
              </a:tabLst>
              <a:defRPr/>
            </a:pPr>
            <a:r>
              <a:rPr lang="en-US" altLang="zh-CN" sz="20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BAB </a:t>
            </a:r>
            <a:r>
              <a:rPr lang="id-ID" altLang="zh-CN" sz="20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: </a:t>
            </a:r>
            <a:r>
              <a:rPr lang="en-US" altLang="zh-CN" sz="20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V</a:t>
            </a:r>
            <a:r>
              <a:rPr lang="id-ID" altLang="zh-CN" sz="20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III.  AKUNTABILITAS KINERJA PEMERINTAH DAERAH        </a:t>
            </a:r>
          </a:p>
          <a:p>
            <a:pPr marL="412621" indent="-412621" eaLnBrk="1" fontAlgn="auto" hangingPunct="1">
              <a:spcAft>
                <a:spcPts val="0"/>
              </a:spcAft>
              <a:buNone/>
              <a:tabLst>
                <a:tab pos="1290077" algn="l"/>
              </a:tabLst>
              <a:defRPr/>
            </a:pPr>
            <a:r>
              <a:rPr lang="id-ID" altLang="zh-CN" sz="20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                  (Berdasarkan PP 13/2019)</a:t>
            </a:r>
          </a:p>
          <a:p>
            <a:pPr marL="1222579" indent="-285269" eaLnBrk="1" fontAlgn="auto" hangingPunct="1">
              <a:spcAft>
                <a:spcPts val="0"/>
              </a:spcAft>
              <a:buClrTx/>
              <a:buFont typeface="+mj-lt"/>
              <a:buAutoNum type="alphaUcPeriod"/>
              <a:defRPr/>
            </a:pPr>
            <a:r>
              <a:rPr lang="id-ID" altLang="zh-CN" sz="20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Target Kinerja Dalam Perjanjian Kinerja;</a:t>
            </a:r>
          </a:p>
          <a:p>
            <a:pPr marL="1222579" indent="-285269" eaLnBrk="1" fontAlgn="auto" hangingPunct="1">
              <a:spcAft>
                <a:spcPts val="0"/>
              </a:spcAft>
              <a:buClrTx/>
              <a:buFont typeface="+mj-lt"/>
              <a:buAutoNum type="alphaUcPeriod"/>
              <a:defRPr/>
            </a:pPr>
            <a:r>
              <a:rPr lang="id-ID" altLang="zh-CN" sz="20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Pengukuran Capaian Kinerja Dibandingkan Dengan Target perjanjian kinerja;</a:t>
            </a:r>
          </a:p>
          <a:p>
            <a:pPr marL="1222579" indent="-285269" eaLnBrk="1" fontAlgn="auto" hangingPunct="1">
              <a:spcAft>
                <a:spcPts val="0"/>
              </a:spcAft>
              <a:buClrTx/>
              <a:buFont typeface="+mj-lt"/>
              <a:buAutoNum type="alphaUcPeriod"/>
              <a:defRPr/>
            </a:pPr>
            <a:r>
              <a:rPr lang="id-ID" altLang="zh-CN" sz="20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Pengukuran Capaian Kinerja Dibandingkan Dengan Tahun Sebelumnya;</a:t>
            </a:r>
          </a:p>
          <a:p>
            <a:pPr marL="1222579" indent="-285269" eaLnBrk="1" fontAlgn="auto" hangingPunct="1">
              <a:spcAft>
                <a:spcPts val="0"/>
              </a:spcAft>
              <a:buClrTx/>
              <a:buFont typeface="+mj-lt"/>
              <a:buAutoNum type="alphaUcPeriod"/>
              <a:defRPr/>
            </a:pPr>
            <a:r>
              <a:rPr lang="id-ID" altLang="zh-CN" sz="20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Pengukuran Capaian Kinerja Dibandingkan Dengan Target Dalam Pembangunan Jangka Menengah;</a:t>
            </a:r>
          </a:p>
          <a:p>
            <a:pPr marL="1222579" indent="-285269" eaLnBrk="1" fontAlgn="auto" hangingPunct="1">
              <a:spcAft>
                <a:spcPts val="0"/>
              </a:spcAft>
              <a:buClrTx/>
              <a:buFont typeface="+mj-lt"/>
              <a:buAutoNum type="alphaUcPeriod"/>
              <a:defRPr/>
            </a:pPr>
            <a:r>
              <a:rPr lang="id-ID" altLang="zh-CN" sz="20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Analisis Efisiensi  Penggunaan Sumber Daya Dikaitkan Dengan Hasil (kinerja) Yang Telah dicapai; dan </a:t>
            </a:r>
          </a:p>
          <a:p>
            <a:pPr marL="1222579" indent="-285269" eaLnBrk="1" fontAlgn="auto" hangingPunct="1">
              <a:spcAft>
                <a:spcPts val="0"/>
              </a:spcAft>
              <a:buClrTx/>
              <a:buFont typeface="+mj-lt"/>
              <a:buAutoNum type="alphaUcPeriod"/>
              <a:defRPr/>
            </a:pPr>
            <a:r>
              <a:rPr lang="id-ID" altLang="zh-CN" sz="20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Analisis Program dan Kegiatan Yang Mendukung Pencapaian Target Kinerja</a:t>
            </a:r>
            <a:r>
              <a:rPr lang="id-ID" altLang="zh-CN" sz="2000" b="1" dirty="0">
                <a:latin typeface="Bookman Old Style" pitchFamily="18" charset="0"/>
                <a:cs typeface="华文楷体"/>
              </a:rPr>
              <a:t>.</a:t>
            </a:r>
          </a:p>
          <a:p>
            <a:pPr marL="212678" lvl="1" indent="-212678">
              <a:buSzPct val="100000"/>
              <a:buNone/>
              <a:defRPr/>
            </a:pPr>
            <a:r>
              <a:rPr lang="en-US" altLang="zh-CN" sz="2000" b="1" dirty="0">
                <a:latin typeface="Bookman Old Style" pitchFamily="18" charset="0"/>
                <a:cs typeface="华文楷体"/>
              </a:rPr>
              <a:t>BAB </a:t>
            </a:r>
            <a:r>
              <a:rPr lang="id-ID" altLang="zh-CN" sz="2000" b="1" dirty="0">
                <a:latin typeface="Bookman Old Style" pitchFamily="18" charset="0"/>
                <a:cs typeface="华文楷体"/>
              </a:rPr>
              <a:t>: IX. PENUTUP</a:t>
            </a:r>
            <a:endParaRPr lang="en-US" altLang="zh-CN" sz="2000" b="1" dirty="0">
              <a:latin typeface="Bookman Old Style" pitchFamily="18" charset="0"/>
              <a:cs typeface="华文楷体"/>
            </a:endParaRPr>
          </a:p>
          <a:p>
            <a:pPr marL="412621" indent="-412621" eaLnBrk="1" fontAlgn="auto" hangingPunct="1">
              <a:spcAft>
                <a:spcPts val="0"/>
              </a:spcAft>
              <a:buNone/>
              <a:tabLst>
                <a:tab pos="1290077" algn="l"/>
              </a:tabLst>
              <a:defRPr/>
            </a:pPr>
            <a:endParaRPr lang="en-US" altLang="zh-CN" sz="2400" b="1" dirty="0">
              <a:latin typeface="Bookman Old Style" pitchFamily="18" charset="0"/>
              <a:cs typeface="华文楷体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96912" y="152400"/>
            <a:ext cx="8610600" cy="489093"/>
          </a:xfrm>
          <a:prstGeom prst="roundRect">
            <a:avLst/>
          </a:prstGeom>
          <a:ln w="9525" cap="flat" cmpd="sng" algn="ctr">
            <a:solidFill>
              <a:schemeClr val="accent2">
                <a:shade val="50000"/>
                <a:satMod val="103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36682" tIns="0" rIns="36682" bIns="0"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70000"/>
              <a:defRPr/>
            </a:pPr>
            <a:r>
              <a:rPr lang="en-US" altLang="zh-CN" sz="1926" b="1" cap="all" dirty="0" err="1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lanjutan</a:t>
            </a:r>
            <a:endParaRPr lang="en-US" altLang="zh-CN" sz="1926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11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36021" y="304800"/>
            <a:ext cx="9492589" cy="6858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tIns="0" rIns="45720" bIns="0"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70000"/>
              <a:defRPr/>
            </a:pPr>
            <a:r>
              <a:rPr lang="id-ID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LAMPIRAN </a:t>
            </a:r>
            <a:r>
              <a:rPr lang="fi-FI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IKK</a:t>
            </a:r>
            <a:r>
              <a:rPr lang="id-ID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 </a:t>
            </a:r>
            <a:r>
              <a:rPr lang="fi-FI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LPPD</a:t>
            </a:r>
            <a:r>
              <a:rPr lang="id-ID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 </a:t>
            </a:r>
            <a:r>
              <a:rPr lang="en-US" altLang="zh-CN" sz="2400" b="1" cap="all" dirty="0" err="1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Kabupaten</a:t>
            </a:r>
            <a:endParaRPr lang="id-ID" altLang="zh-CN" sz="2400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68010" y="1371600"/>
            <a:ext cx="3024188" cy="9906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Lampiran</a:t>
            </a:r>
            <a:r>
              <a:rPr lang="en-US" b="1" dirty="0">
                <a:solidFill>
                  <a:schemeClr val="tx1"/>
                </a:solidFill>
              </a:rPr>
              <a:t> I</a:t>
            </a:r>
          </a:p>
          <a:p>
            <a:pPr algn="ctr"/>
            <a:r>
              <a:rPr lang="en-US" b="1" dirty="0" err="1">
                <a:solidFill>
                  <a:schemeClr val="tx1"/>
                </a:solidFill>
              </a:rPr>
              <a:t>Pengambil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Kebijakan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696229" y="1371600"/>
            <a:ext cx="3024188" cy="9906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Lampiran</a:t>
            </a:r>
            <a:r>
              <a:rPr lang="en-US" b="1" dirty="0">
                <a:solidFill>
                  <a:schemeClr val="tx1"/>
                </a:solidFill>
              </a:rPr>
              <a:t> II</a:t>
            </a:r>
          </a:p>
          <a:p>
            <a:pPr algn="ctr"/>
            <a:r>
              <a:rPr lang="en-US" b="1" dirty="0" err="1">
                <a:solidFill>
                  <a:schemeClr val="tx1"/>
                </a:solidFill>
              </a:rPr>
              <a:t>Pelaksana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Kebijakan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972432" y="1371600"/>
            <a:ext cx="3024188" cy="9906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Lampiran</a:t>
            </a:r>
            <a:r>
              <a:rPr lang="en-US" b="1" dirty="0">
                <a:solidFill>
                  <a:schemeClr val="tx1"/>
                </a:solidFill>
              </a:rPr>
              <a:t> III</a:t>
            </a:r>
          </a:p>
          <a:p>
            <a:pPr algn="ctr"/>
            <a:r>
              <a:rPr lang="en-US" b="1" dirty="0" err="1">
                <a:solidFill>
                  <a:schemeClr val="tx1"/>
                </a:solidFill>
              </a:rPr>
              <a:t>Urusan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Pemerintahan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8902" y="2743200"/>
            <a:ext cx="2772172" cy="914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13 </a:t>
            </a:r>
            <a:r>
              <a:rPr lang="en-US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Aspek</a:t>
            </a:r>
            <a:endParaRPr lang="en-US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28 </a:t>
            </a:r>
            <a:r>
              <a:rPr lang="en-US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Fokus</a:t>
            </a:r>
            <a:endParaRPr lang="en-US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39 IKK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64240" y="2743200"/>
            <a:ext cx="2772172" cy="914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8 </a:t>
            </a:r>
            <a:r>
              <a:rPr lang="en-US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Aspek</a:t>
            </a:r>
            <a:endParaRPr lang="en-US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17 </a:t>
            </a:r>
            <a:r>
              <a:rPr lang="en-US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Fokus</a:t>
            </a:r>
            <a:endParaRPr lang="en-US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21 IKK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140443" y="2743200"/>
            <a:ext cx="2772172" cy="22098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127 IKK </a:t>
            </a:r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pada</a:t>
            </a:r>
            <a:r>
              <a:rPr 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24 </a:t>
            </a:r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Urusan</a:t>
            </a:r>
            <a:r>
              <a:rPr 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Wajib</a:t>
            </a:r>
            <a:endParaRPr lang="en-US" sz="16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21 IKK </a:t>
            </a:r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pada</a:t>
            </a:r>
            <a:r>
              <a:rPr 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8 </a:t>
            </a:r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Urusan</a:t>
            </a:r>
            <a:r>
              <a:rPr 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Pilihan</a:t>
            </a:r>
            <a:endParaRPr lang="en-US" sz="16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17 IKK </a:t>
            </a:r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pada</a:t>
            </a:r>
            <a:r>
              <a:rPr 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Fungsi</a:t>
            </a:r>
            <a:r>
              <a:rPr 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Penunjuang</a:t>
            </a:r>
            <a:r>
              <a:rPr 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Urusan</a:t>
            </a:r>
            <a:endParaRPr lang="en-US" sz="16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2 IKK </a:t>
            </a:r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pada</a:t>
            </a:r>
            <a:r>
              <a:rPr 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Urusan</a:t>
            </a:r>
            <a:r>
              <a:rPr 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Pemerintahan</a:t>
            </a:r>
            <a:r>
              <a:rPr lang="en-US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Umum</a:t>
            </a:r>
            <a:endParaRPr lang="en-US" sz="16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1" name="Round Diagonal Corner Rectangle 10"/>
          <p:cNvSpPr/>
          <p:nvPr/>
        </p:nvSpPr>
        <p:spPr>
          <a:xfrm>
            <a:off x="7308453" y="5486400"/>
            <a:ext cx="2184135" cy="914400"/>
          </a:xfrm>
          <a:prstGeom prst="round2Diag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TERMASUK INDIKATOR PENERAPAN SPM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8316516" y="4953000"/>
            <a:ext cx="210013" cy="533400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 Diagonal Corner Rectangle 12"/>
          <p:cNvSpPr/>
          <p:nvPr/>
        </p:nvSpPr>
        <p:spPr>
          <a:xfrm>
            <a:off x="4116255" y="4220240"/>
            <a:ext cx="2184135" cy="914400"/>
          </a:xfrm>
          <a:prstGeom prst="round2Diag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5 IKK BARU/DIRUBAH</a:t>
            </a:r>
          </a:p>
        </p:txBody>
      </p:sp>
      <p:sp>
        <p:nvSpPr>
          <p:cNvPr id="14" name="Down Arrow 13"/>
          <p:cNvSpPr/>
          <p:nvPr/>
        </p:nvSpPr>
        <p:spPr>
          <a:xfrm>
            <a:off x="5124318" y="3686840"/>
            <a:ext cx="210013" cy="533400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 Diagonal Corner Rectangle 14"/>
          <p:cNvSpPr/>
          <p:nvPr/>
        </p:nvSpPr>
        <p:spPr>
          <a:xfrm>
            <a:off x="588037" y="4210493"/>
            <a:ext cx="2184135" cy="914400"/>
          </a:xfrm>
          <a:prstGeom prst="round2Diag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3 IKK BARU/DIRUBAH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1596099" y="3677093"/>
            <a:ext cx="210013" cy="533400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21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252016" y="1219200"/>
            <a:ext cx="9576594" cy="54864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marL="0" indent="0" algn="ctr" eaLnBrk="1" hangingPunct="1">
              <a:buNone/>
            </a:pPr>
            <a:r>
              <a:rPr lang="id-ID" altLang="en-US" sz="1850" b="1" dirty="0">
                <a:latin typeface="Bookman Old Style" panose="02050604050505020204" pitchFamily="18" charset="0"/>
              </a:rPr>
              <a:t>Perubahan IKK pada Lampiran I (Kab/Kota)</a:t>
            </a:r>
          </a:p>
          <a:p>
            <a:pPr marL="0" indent="0" algn="ctr" eaLnBrk="1" hangingPunct="1">
              <a:buNone/>
            </a:pPr>
            <a:endParaRPr lang="id-ID" altLang="en-US" sz="1850" b="1" dirty="0">
              <a:latin typeface="Bookman Old Style" panose="020506040505050202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36021" y="304800"/>
            <a:ext cx="9492589" cy="6858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tIns="0" rIns="45720" bIns="0" anchor="ctr"/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70000"/>
              <a:defRPr/>
            </a:pPr>
            <a:r>
              <a:rPr lang="id-ID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LAMPIRAN </a:t>
            </a:r>
            <a:r>
              <a:rPr lang="fi-FI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IKK</a:t>
            </a:r>
            <a:r>
              <a:rPr lang="id-ID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 </a:t>
            </a:r>
            <a:r>
              <a:rPr lang="fi-FI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LPPD</a:t>
            </a:r>
            <a:endParaRPr lang="id-ID" altLang="zh-CN" sz="2400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anose="02050604050505020204" pitchFamily="18" charset="0"/>
            </a:endParaRPr>
          </a:p>
        </p:txBody>
      </p:sp>
      <p:graphicFrame>
        <p:nvGraphicFramePr>
          <p:cNvPr id="2" name="Table 2"/>
          <p:cNvGraphicFramePr>
            <a:graphicFrameLocks noGrp="1"/>
          </p:cNvGraphicFramePr>
          <p:nvPr/>
        </p:nvGraphicFramePr>
        <p:xfrm>
          <a:off x="336021" y="1566092"/>
          <a:ext cx="9324577" cy="4987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3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3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7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3005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No IKK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IKK LAMA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IKK BARU (Pengganti)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KETERANGAN</a:t>
                      </a:r>
                    </a:p>
                  </a:txBody>
                  <a:tcPr marL="100806" marR="1008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0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3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400" dirty="0"/>
                        <a:t>PERDA TENTANG RTRW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400" dirty="0"/>
                        <a:t>PERDA TENTANG KETERTIBAN UMUM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 marL="100806" marR="10080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0024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5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400" dirty="0"/>
                        <a:t>PERDA KTP GRATIS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PROSENTASE ANAK YANG SUDAH MEMILIKI KIA</a:t>
                      </a:r>
                      <a:endParaRPr lang="id-ID" sz="1500" dirty="0"/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 marL="100806" marR="10080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602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6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400" dirty="0"/>
                        <a:t>PEMERINTAH DAERAH YANG TELAH MELAKSANAKAN SPM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400" dirty="0"/>
                        <a:t>PERATURAN YANG MEMILIKI PERATURAN TENTANG PENERAPAN SPM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l"/>
                      <a:endParaRPr kumimoji="0" lang="id-ID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806" marR="1008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5163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/>
                        <a:t>16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400" dirty="0"/>
                        <a:t>KEBERADAAN SISTEM KEPEGAWAIAN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id-ID" sz="14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PERSENTASE PNS MEMILIKI KUALIFKASI PENDIDIKAN TINGGI MINIMAL DIII</a:t>
                      </a:r>
                    </a:p>
                    <a:p>
                      <a:pPr algn="l"/>
                      <a:r>
                        <a:rPr kumimoji="0" lang="id-ID" sz="14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(PNS TIDAK TERMASUK GURU DAN TENAGA </a:t>
                      </a:r>
                    </a:p>
                    <a:p>
                      <a:pPr algn="l"/>
                      <a:r>
                        <a:rPr kumimoji="0" lang="id-ID" sz="14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KESEHATAN)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l"/>
                      <a:endParaRPr kumimoji="0" lang="id-ID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806" marR="10080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252016" y="914400"/>
            <a:ext cx="9576594" cy="57912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marL="0" indent="0" algn="ctr" eaLnBrk="1" hangingPunct="1">
              <a:buNone/>
            </a:pPr>
            <a:r>
              <a:rPr lang="id-ID" altLang="en-US" sz="1850" b="1" dirty="0">
                <a:latin typeface="Bookman Old Style" panose="02050604050505020204" pitchFamily="18" charset="0"/>
              </a:rPr>
              <a:t>Perubahan IKK pada Lampiran II (Kab/Kota)</a:t>
            </a:r>
          </a:p>
          <a:p>
            <a:pPr marL="0" indent="0" algn="ctr" eaLnBrk="1" hangingPunct="1">
              <a:buNone/>
            </a:pPr>
            <a:endParaRPr lang="id-ID" altLang="en-US" sz="1850" b="1" dirty="0">
              <a:latin typeface="Bookman Old Style" panose="020506040505050202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36021" y="76200"/>
            <a:ext cx="9492589" cy="6858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tIns="0" rIns="45720" bIns="0" anchor="ctr"/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70000"/>
              <a:defRPr/>
            </a:pPr>
            <a:r>
              <a:rPr lang="id-ID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LAMPIRAN </a:t>
            </a:r>
            <a:r>
              <a:rPr lang="fi-FI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IKK</a:t>
            </a:r>
            <a:r>
              <a:rPr lang="id-ID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 </a:t>
            </a:r>
            <a:r>
              <a:rPr lang="fi-FI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LPPD</a:t>
            </a:r>
            <a:endParaRPr lang="id-ID" altLang="zh-CN" sz="2400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anose="02050604050505020204" pitchFamily="18" charset="0"/>
            </a:endParaRPr>
          </a:p>
        </p:txBody>
      </p:sp>
      <p:graphicFrame>
        <p:nvGraphicFramePr>
          <p:cNvPr id="2" name="Table 2"/>
          <p:cNvGraphicFramePr>
            <a:graphicFrameLocks noGrp="1"/>
          </p:cNvGraphicFramePr>
          <p:nvPr/>
        </p:nvGraphicFramePr>
        <p:xfrm>
          <a:off x="336021" y="1295401"/>
          <a:ext cx="9324576" cy="4713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80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7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6488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No IKK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IKK LAMA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IKK BARU (Pengganti)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KETERANGAN</a:t>
                      </a:r>
                    </a:p>
                  </a:txBody>
                  <a:tcPr marL="100806" marR="1008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39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/>
                        <a:t>1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Nasional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yg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dilaksanakan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oleh</a:t>
                      </a:r>
                      <a:r>
                        <a:rPr kumimoji="0" lang="id-ID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Perangkat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Daerah</a:t>
                      </a:r>
                      <a:r>
                        <a:rPr kumimoji="0" lang="id-ID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(Normalisasi)</a:t>
                      </a:r>
                      <a:endParaRPr lang="id-ID" sz="1500" dirty="0"/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id-ID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yang berkaitan dengan Penyelenggaraan Urusan (Diluar Program Non Teknis)</a:t>
                      </a:r>
                      <a:endParaRPr lang="id-ID" sz="1500" dirty="0"/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 marL="100806" marR="10080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719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/>
                        <a:t>3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PERDA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pelaksanaan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terhadap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PERDA yang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harus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dilaksanakan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menurut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PERMEN</a:t>
                      </a:r>
                      <a:endParaRPr lang="id-ID" sz="1500" dirty="0"/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id-ID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Keberadaan 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id-ID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eraturan (Perda/Perkada) yang berkaitan dengan Penyelenggaraan Urusan</a:t>
                      </a:r>
                      <a:endParaRPr lang="id-ID" sz="1500" dirty="0"/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endParaRPr lang="id-ID" sz="1500" dirty="0"/>
                    </a:p>
                  </a:txBody>
                  <a:tcPr marL="100806" marR="10080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/>
                        <a:t>14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Belanja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modal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terhadap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belanja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Perangkat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Daerah</a:t>
                      </a:r>
                      <a:endParaRPr lang="id-ID" sz="1500" dirty="0"/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id-ID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Realisasi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Belanja</a:t>
                      </a:r>
                      <a:r>
                        <a:rPr kumimoji="0" lang="id-ID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Perangkat Daerah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terhadap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</a:t>
                      </a:r>
                      <a:r>
                        <a:rPr kumimoji="0" lang="id-ID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Realisasi Belanja APBD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l"/>
                      <a:endParaRPr kumimoji="0" lang="id-ID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806" marR="10080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/>
                        <a:t>15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Belanja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pemeliharaan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belanja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barang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jasa</a:t>
                      </a:r>
                      <a:endParaRPr lang="id-ID" sz="1500" dirty="0"/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Belanja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Langsung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belanja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Perangkat Daerah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l"/>
                      <a:endParaRPr kumimoji="0" lang="id-ID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806" marR="10080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3395">
                <a:tc>
                  <a:txBody>
                    <a:bodyPr/>
                    <a:lstStyle/>
                    <a:p>
                      <a:pPr algn="ctr"/>
                      <a:r>
                        <a:rPr lang="id-ID" sz="1500" dirty="0"/>
                        <a:t>16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Belanja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pemeliharaan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belanja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Perangkat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Daerah</a:t>
                      </a:r>
                      <a:endParaRPr lang="id-ID" sz="1500" dirty="0"/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Belanja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 Langsung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belanja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Perangkat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Daerah</a:t>
                      </a:r>
                      <a:endParaRPr kumimoji="0" lang="id-ID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l"/>
                      <a:endParaRPr kumimoji="0" lang="id-ID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806" marR="100806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252016" y="914400"/>
            <a:ext cx="9576594" cy="57912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marL="0" indent="0" algn="ctr" eaLnBrk="1" hangingPunct="1">
              <a:buNone/>
            </a:pPr>
            <a:r>
              <a:rPr lang="id-ID" altLang="en-US" sz="1850" b="1" dirty="0">
                <a:latin typeface="Bookman Old Style" panose="02050604050505020204" pitchFamily="18" charset="0"/>
              </a:rPr>
              <a:t>Penambahan IKK pada Lampiran III (Kab/Kota)</a:t>
            </a:r>
          </a:p>
          <a:p>
            <a:pPr marL="0" indent="0" algn="ctr" eaLnBrk="1" hangingPunct="1">
              <a:buNone/>
            </a:pPr>
            <a:endParaRPr lang="id-ID" altLang="en-US" sz="1850" b="1" dirty="0">
              <a:latin typeface="Bookman Old Style" panose="020506040505050202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36021" y="76200"/>
            <a:ext cx="9492589" cy="6858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tIns="0" rIns="45720" bIns="0" anchor="ctr"/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70000"/>
              <a:defRPr/>
            </a:pPr>
            <a:r>
              <a:rPr lang="id-ID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LAMPIRAN </a:t>
            </a:r>
            <a:r>
              <a:rPr lang="fi-FI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IKK</a:t>
            </a:r>
            <a:r>
              <a:rPr lang="id-ID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 </a:t>
            </a:r>
            <a:r>
              <a:rPr lang="fi-FI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anose="02050604050505020204" pitchFamily="18" charset="0"/>
              </a:rPr>
              <a:t>LPPD</a:t>
            </a:r>
            <a:endParaRPr lang="id-ID" altLang="zh-CN" sz="2400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anose="02050604050505020204" pitchFamily="18" charset="0"/>
            </a:endParaRPr>
          </a:p>
        </p:txBody>
      </p:sp>
      <p:graphicFrame>
        <p:nvGraphicFramePr>
          <p:cNvPr id="2" name="Table 2"/>
          <p:cNvGraphicFramePr>
            <a:graphicFrameLocks noGrp="1"/>
          </p:cNvGraphicFramePr>
          <p:nvPr/>
        </p:nvGraphicFramePr>
        <p:xfrm>
          <a:off x="336021" y="1295400"/>
          <a:ext cx="9324578" cy="5280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5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2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8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82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055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No IKK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Urusan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IKK Kab/Kota</a:t>
                      </a:r>
                    </a:p>
                  </a:txBody>
                  <a:tcPr marL="100806" marR="1008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/>
                        <a:t>Keterangan</a:t>
                      </a:r>
                    </a:p>
                  </a:txBody>
                  <a:tcPr marL="100806" marR="1008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220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>
                          <a:latin typeface="Comic Sans MS" panose="030F0702030302020204" pitchFamily="66" charset="0"/>
                        </a:rPr>
                        <a:t>Pendidikan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Persentase</a:t>
                      </a:r>
                      <a:r>
                        <a:rPr lang="en-US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u="none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Satuan</a:t>
                      </a:r>
                      <a:r>
                        <a:rPr lang="en-US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Pendidikan Anak </a:t>
                      </a:r>
                      <a:r>
                        <a:rPr lang="en-US" sz="1200" u="none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Usia</a:t>
                      </a:r>
                      <a:r>
                        <a:rPr lang="en-US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Dini </a:t>
                      </a:r>
                      <a:r>
                        <a:rPr lang="en-US" sz="1200" u="none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Terakreditasi</a:t>
                      </a:r>
                      <a:endParaRPr lang="id-ID" sz="1200" u="none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endParaRPr lang="id-ID" sz="1200" dirty="0">
                        <a:latin typeface="Comic Sans MS" panose="030F0702030302020204" pitchFamily="66" charset="0"/>
                      </a:endParaRPr>
                    </a:p>
                  </a:txBody>
                  <a:tcPr marL="100806" marR="10080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8775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>
                          <a:latin typeface="Comic Sans MS" panose="030F0702030302020204" pitchFamily="66" charset="0"/>
                        </a:rPr>
                        <a:t>Pendidikan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d-ID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Persentase</a:t>
                      </a:r>
                      <a:r>
                        <a:rPr lang="en-US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SD dan SMP </a:t>
                      </a:r>
                      <a:r>
                        <a:rPr lang="en-US" sz="1200" u="none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Terakreditasi</a:t>
                      </a:r>
                      <a:endParaRPr lang="id-ID" sz="1200" u="none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endParaRPr lang="id-ID" sz="1200" dirty="0">
                        <a:latin typeface="Comic Sans MS" panose="030F0702030302020204" pitchFamily="66" charset="0"/>
                      </a:endParaRPr>
                    </a:p>
                  </a:txBody>
                  <a:tcPr marL="100806" marR="10080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225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>
                          <a:latin typeface="Comic Sans MS" panose="030F0702030302020204" pitchFamily="66" charset="0"/>
                        </a:rPr>
                        <a:t>Kesehatan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Rasio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Tenaga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Kesehatan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terhadap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Penduduk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Kota</a:t>
                      </a:r>
                      <a:endParaRPr kumimoji="0" lang="id-ID" sz="1200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id-ID" sz="1200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100806" marR="10080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7144">
                <a:tc>
                  <a:txBody>
                    <a:bodyPr/>
                    <a:lstStyle/>
                    <a:p>
                      <a:pPr algn="ctr"/>
                      <a:r>
                        <a:rPr lang="id-ID" sz="1200" u="none" dirty="0">
                          <a:latin typeface="Comic Sans MS" panose="030F0702030302020204" pitchFamily="66" charset="0"/>
                        </a:rPr>
                        <a:t>27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u="none" dirty="0">
                          <a:latin typeface="Comic Sans MS" panose="030F0702030302020204" pitchFamily="66" charset="0"/>
                        </a:rPr>
                        <a:t>Kesehatan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Persentase penderita DM yang mendapatkan pelayanan kesehatan sesuai standar </a:t>
                      </a:r>
                      <a:endParaRPr kumimoji="0" lang="id-ID" sz="1200" u="none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d-ID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SPM</a:t>
                      </a:r>
                    </a:p>
                  </a:txBody>
                  <a:tcPr marL="100806" marR="10080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2750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>
                          <a:latin typeface="Comic Sans MS" panose="030F0702030302020204" pitchFamily="66" charset="0"/>
                        </a:rPr>
                        <a:t>40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>
                          <a:latin typeface="Comic Sans MS" panose="030F0702030302020204" pitchFamily="66" charset="0"/>
                        </a:rPr>
                        <a:t>Pekerjaan Umum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Persentase jumlah rumah yang memperoleh layanan pengolahan air limbah domestik</a:t>
                      </a:r>
                      <a:endParaRPr kumimoji="0" lang="id-ID" sz="1200" u="none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d-ID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SPM</a:t>
                      </a:r>
                    </a:p>
                  </a:txBody>
                  <a:tcPr marL="100806" marR="100806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0631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>
                          <a:latin typeface="Comic Sans MS" panose="030F0702030302020204" pitchFamily="66" charset="0"/>
                        </a:rPr>
                        <a:t>48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>
                          <a:latin typeface="Comic Sans MS" panose="030F0702030302020204" pitchFamily="66" charset="0"/>
                        </a:rPr>
                        <a:t>Perumahan </a:t>
                      </a: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Penyediaan</a:t>
                      </a:r>
                      <a:r>
                        <a:rPr lang="en-US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1200" u="none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rehabilitasi</a:t>
                      </a:r>
                      <a:r>
                        <a:rPr lang="en-US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u="none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rumah</a:t>
                      </a:r>
                      <a:r>
                        <a:rPr lang="en-US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u="none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layak</a:t>
                      </a:r>
                      <a:r>
                        <a:rPr lang="en-US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u="none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huni</a:t>
                      </a:r>
                      <a:r>
                        <a:rPr lang="en-US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u="none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korban </a:t>
                      </a:r>
                      <a:r>
                        <a:rPr lang="en-US" sz="1200" u="none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bencana</a:t>
                      </a:r>
                      <a:r>
                        <a:rPr lang="en-US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u="none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kabupaten</a:t>
                      </a:r>
                      <a:r>
                        <a:rPr lang="en-US" sz="1200" u="none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200" u="none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kota</a:t>
                      </a:r>
                      <a:endParaRPr kumimoji="0" lang="id-ID" sz="1200" u="none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100806" marR="1008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id-ID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SPM</a:t>
                      </a:r>
                    </a:p>
                  </a:txBody>
                  <a:tcPr marL="100806" marR="100806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>
          <a:xfrm>
            <a:off x="1154112" y="895547"/>
            <a:ext cx="8458200" cy="685800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buFont typeface="Arial"/>
              <a:buNone/>
            </a:pPr>
            <a:endParaRPr lang="id-ID" sz="3600" dirty="0">
              <a:latin typeface="Bernard MT Condensed" panose="020508060609050204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92312" y="2209800"/>
          <a:ext cx="8896350" cy="3970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458912" y="685801"/>
            <a:ext cx="8153400" cy="121919"/>
            <a:chOff x="990600" y="685800"/>
            <a:chExt cx="8153400" cy="121919"/>
          </a:xfrm>
        </p:grpSpPr>
        <p:sp>
          <p:nvSpPr>
            <p:cNvPr id="6" name="Rectangle 5"/>
            <p:cNvSpPr/>
            <p:nvPr/>
          </p:nvSpPr>
          <p:spPr>
            <a:xfrm>
              <a:off x="990600" y="685800"/>
              <a:ext cx="8153400" cy="4571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" name="Rectangle 6"/>
            <p:cNvSpPr/>
            <p:nvPr/>
          </p:nvSpPr>
          <p:spPr>
            <a:xfrm>
              <a:off x="990600" y="762000"/>
              <a:ext cx="8153400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8" name="Title 1"/>
          <p:cNvSpPr txBox="1">
            <a:spLocks/>
          </p:cNvSpPr>
          <p:nvPr/>
        </p:nvSpPr>
        <p:spPr>
          <a:xfrm>
            <a:off x="3821112" y="60960"/>
            <a:ext cx="5791200" cy="609600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Autofit/>
          </a:bodyPr>
          <a:lstStyle/>
          <a:p>
            <a:pPr algn="ctr" fontAlgn="auto">
              <a:lnSpc>
                <a:spcPct val="85000"/>
              </a:lnSpc>
              <a:spcAft>
                <a:spcPts val="0"/>
              </a:spcAft>
              <a:defRPr/>
            </a:pPr>
            <a:r>
              <a:rPr lang="id-ID" sz="4000" b="1" kern="0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tencil" panose="040409050D0802020404" pitchFamily="82" charset="0"/>
                <a:ea typeface="+mj-ea"/>
                <a:cs typeface="+mj-cs"/>
              </a:rPr>
              <a:t>S a r a n</a:t>
            </a:r>
            <a:endParaRPr lang="en-US" sz="4000" b="1" kern="0" dirty="0">
              <a:ln w="9525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Stencil" panose="040409050D0802020404" pitchFamily="82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54313" y="1010375"/>
            <a:ext cx="68294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463" algn="just"/>
            <a:r>
              <a:rPr lang="id-ID" sz="2400" dirty="0">
                <a:latin typeface="Bernard MT Condensed" panose="02050806060905020404" pitchFamily="18" charset="0"/>
              </a:rPr>
              <a:t>AGAR DALAM EVALUASI LPPD DAPAT BERHASIL DG BAIK  :</a:t>
            </a:r>
          </a:p>
        </p:txBody>
      </p:sp>
    </p:spTree>
  </p:cSld>
  <p:clrMapOvr>
    <a:masterClrMapping/>
  </p:clrMapOvr>
  <p:transition spd="slow">
    <p:comb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7C14BC4-BC6A-4D03-9180-F928691FBC4E}"/>
              </a:ext>
            </a:extLst>
          </p:cNvPr>
          <p:cNvSpPr txBox="1">
            <a:spLocks/>
          </p:cNvSpPr>
          <p:nvPr/>
        </p:nvSpPr>
        <p:spPr>
          <a:xfrm>
            <a:off x="1997825" y="4575561"/>
            <a:ext cx="6208981" cy="725648"/>
          </a:xfrm>
          <a:prstGeom prst="rect">
            <a:avLst/>
          </a:prstGeom>
        </p:spPr>
        <p:txBody>
          <a:bodyPr vert="horz" lIns="73364" tIns="36682" rIns="73364" bIns="36682" rtlCol="0">
            <a:noAutofit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d-ID" sz="3851" dirty="0"/>
              <a:t>Terima kasih</a:t>
            </a:r>
            <a:endParaRPr lang="en-US" sz="3851" dirty="0"/>
          </a:p>
          <a:p>
            <a:pPr marL="0" indent="0" algn="ctr">
              <a:buNone/>
            </a:pPr>
            <a:endParaRPr lang="id-ID" sz="3851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E4AFC3C-B765-4502-866B-BB62269F36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522" y="2021107"/>
            <a:ext cx="2019585" cy="2554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ubtitle 4">
            <a:extLst>
              <a:ext uri="{FF2B5EF4-FFF2-40B4-BE49-F238E27FC236}">
                <a16:creationId xmlns:a16="http://schemas.microsoft.com/office/drawing/2014/main" id="{C3B5A5FD-1F9F-4631-A1F8-ABF631F853AA}"/>
              </a:ext>
            </a:extLst>
          </p:cNvPr>
          <p:cNvSpPr txBox="1">
            <a:spLocks/>
          </p:cNvSpPr>
          <p:nvPr/>
        </p:nvSpPr>
        <p:spPr>
          <a:xfrm>
            <a:off x="143768" y="6021288"/>
            <a:ext cx="7344816" cy="725648"/>
          </a:xfrm>
          <a:prstGeom prst="rect">
            <a:avLst/>
          </a:prstGeom>
        </p:spPr>
        <p:txBody>
          <a:bodyPr vert="horz" lIns="73364" tIns="36682" rIns="73364" bIns="36682" rtlCol="0">
            <a:noAutofit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D" sz="1600" dirty="0" err="1"/>
              <a:t>Materi</a:t>
            </a:r>
            <a:r>
              <a:rPr lang="en-ID" sz="1600" dirty="0"/>
              <a:t> </a:t>
            </a:r>
            <a:r>
              <a:rPr lang="en-ID" sz="1600" dirty="0" err="1"/>
              <a:t>dapat</a:t>
            </a:r>
            <a:r>
              <a:rPr lang="en-ID" sz="1600" dirty="0"/>
              <a:t> di download di </a:t>
            </a:r>
            <a:r>
              <a:rPr lang="en-ID" sz="1600" dirty="0">
                <a:solidFill>
                  <a:srgbClr val="0070C0"/>
                </a:solidFill>
              </a:rPr>
              <a:t>https://setda.rembangkab.go.id/download/lppd</a:t>
            </a:r>
            <a:endParaRPr lang="id-ID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79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AutoShape 4"/>
          <p:cNvSpPr>
            <a:spLocks noChangeArrowheads="1"/>
          </p:cNvSpPr>
          <p:nvPr/>
        </p:nvSpPr>
        <p:spPr bwMode="gray">
          <a:xfrm>
            <a:off x="1916112" y="802413"/>
            <a:ext cx="6388328" cy="87255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dirty="0">
                <a:solidFill>
                  <a:srgbClr val="002060"/>
                </a:solidFill>
                <a:latin typeface="Bookman Old Style" pitchFamily="18" charset="0"/>
              </a:rPr>
              <a:t>UU 23 / 2014 </a:t>
            </a:r>
            <a:r>
              <a:rPr lang="en-US" sz="2000" b="1" dirty="0" err="1">
                <a:solidFill>
                  <a:srgbClr val="002060"/>
                </a:solidFill>
                <a:latin typeface="Bookman Old Style" pitchFamily="18" charset="0"/>
              </a:rPr>
              <a:t>Tentang</a:t>
            </a:r>
            <a:r>
              <a:rPr lang="en-US" sz="2000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Bookman Old Style" pitchFamily="18" charset="0"/>
              </a:rPr>
              <a:t>Pemerintahan</a:t>
            </a:r>
            <a:r>
              <a:rPr lang="en-US" sz="2000" b="1" dirty="0">
                <a:solidFill>
                  <a:srgbClr val="002060"/>
                </a:solidFill>
                <a:latin typeface="Bookman Old Style" pitchFamily="18" charset="0"/>
              </a:rPr>
              <a:t> Daerah</a:t>
            </a:r>
            <a:endParaRPr lang="id-ID" sz="20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dirty="0">
                <a:solidFill>
                  <a:srgbClr val="002060"/>
                </a:solidFill>
                <a:latin typeface="Bookman Old Style" pitchFamily="18" charset="0"/>
              </a:rPr>
              <a:t>(Psl 69 dan &amp; 70)</a:t>
            </a:r>
            <a:endParaRPr lang="en-US" sz="20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gray">
          <a:xfrm>
            <a:off x="1077984" y="2192624"/>
            <a:ext cx="3658579" cy="1008543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PP No 13 </a:t>
            </a: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Tahun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2019</a:t>
            </a:r>
            <a:endParaRPr lang="id-ID" sz="14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Tentang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Laporan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dan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Evaluasi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Penyelenggaraan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Pemerintahan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Daerah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39712" y="148729"/>
            <a:ext cx="9677400" cy="571881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36682" tIns="0" rIns="36682" bIns="0" anchor="ctr">
            <a:norm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46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DASAR HUKUM</a:t>
            </a:r>
            <a:endParaRPr lang="id-ID" altLang="zh-CN" sz="2246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3059112" y="1761094"/>
            <a:ext cx="267472" cy="3725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gray">
          <a:xfrm>
            <a:off x="5344062" y="2154429"/>
            <a:ext cx="3811050" cy="1045971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PP No 2 </a:t>
            </a: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Tahun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2018</a:t>
            </a:r>
            <a:endParaRPr lang="id-ID" sz="14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Tentang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Standar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Pelayanan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Minimal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7051198" y="1761094"/>
            <a:ext cx="275114" cy="3725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591987" y="5644404"/>
            <a:ext cx="3200399" cy="9124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LPPD </a:t>
            </a:r>
            <a:r>
              <a:rPr lang="en-US" b="1" dirty="0" err="1">
                <a:solidFill>
                  <a:schemeClr val="tx1"/>
                </a:solidFill>
              </a:rPr>
              <a:t>memuat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Laporan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Penerapan</a:t>
            </a:r>
            <a:r>
              <a:rPr lang="en-US" b="1" dirty="0">
                <a:solidFill>
                  <a:schemeClr val="tx1"/>
                </a:solidFill>
              </a:rPr>
              <a:t> SPM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Lakip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5040312" y="4828961"/>
            <a:ext cx="303750" cy="733639"/>
          </a:xfrm>
          <a:prstGeom prst="down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9"/>
          <p:cNvSpPr>
            <a:spLocks noChangeArrowheads="1"/>
          </p:cNvSpPr>
          <p:nvPr/>
        </p:nvSpPr>
        <p:spPr bwMode="gray">
          <a:xfrm>
            <a:off x="392112" y="3867083"/>
            <a:ext cx="9144000" cy="875754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SE </a:t>
            </a: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Mendagri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Nomor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120.04/6976/OTDA </a:t>
            </a:r>
            <a:r>
              <a:rPr lang="id-ID" sz="1400" b="1" dirty="0">
                <a:solidFill>
                  <a:srgbClr val="002060"/>
                </a:solidFill>
                <a:latin typeface="Bookman Old Style" pitchFamily="18" charset="0"/>
              </a:rPr>
              <a:t>(Gubernur) 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dan 120.04/6977/OTDA </a:t>
            </a:r>
            <a:r>
              <a:rPr lang="id-ID" sz="1400" b="1" dirty="0">
                <a:solidFill>
                  <a:srgbClr val="002060"/>
                </a:solidFill>
                <a:latin typeface="Bookman Old Style" pitchFamily="18" charset="0"/>
              </a:rPr>
              <a:t>(Bupati/Walikota)</a:t>
            </a:r>
            <a:endParaRPr lang="en-US" sz="1400" b="1" dirty="0">
              <a:solidFill>
                <a:srgbClr val="002060"/>
              </a:solidFill>
              <a:latin typeface="Bookman Old Style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tanggal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31 </a:t>
            </a: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Desember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2019 </a:t>
            </a: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tentang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Pedoman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Penyusunan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LPPD </a:t>
            </a:r>
            <a:r>
              <a:rPr lang="en-US" sz="1400" b="1" dirty="0" err="1">
                <a:solidFill>
                  <a:srgbClr val="002060"/>
                </a:solidFill>
                <a:latin typeface="Bookman Old Style" pitchFamily="18" charset="0"/>
              </a:rPr>
              <a:t>Tahun</a:t>
            </a:r>
            <a:r>
              <a:rPr lang="en-US" sz="1400" b="1" dirty="0">
                <a:solidFill>
                  <a:srgbClr val="002060"/>
                </a:solidFill>
                <a:latin typeface="Bookman Old Style" pitchFamily="18" charset="0"/>
              </a:rPr>
              <a:t> 2019</a:t>
            </a:r>
          </a:p>
        </p:txBody>
      </p:sp>
      <p:sp>
        <p:nvSpPr>
          <p:cNvPr id="17" name="Down Arrow 16"/>
          <p:cNvSpPr/>
          <p:nvPr/>
        </p:nvSpPr>
        <p:spPr>
          <a:xfrm>
            <a:off x="3049554" y="3379389"/>
            <a:ext cx="238091" cy="4015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7042434" y="3359737"/>
            <a:ext cx="238091" cy="450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57793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3044" y="908720"/>
            <a:ext cx="8694539" cy="781972"/>
          </a:xfrm>
        </p:spPr>
        <p:txBody>
          <a:bodyPr>
            <a:normAutofit/>
          </a:bodyPr>
          <a:lstStyle/>
          <a:p>
            <a:pPr algn="ctr"/>
            <a:r>
              <a:rPr lang="id-ID" sz="1800" b="1" dirty="0"/>
              <a:t>RENCANA SKEMA PENYUSUNAN DAN PENYAMPAIAN LPPD </a:t>
            </a:r>
            <a:br>
              <a:rPr lang="id-ID" sz="1800" b="1" dirty="0"/>
            </a:br>
            <a:r>
              <a:rPr lang="id-ID" sz="1800" b="1" dirty="0"/>
              <a:t>DALAM RAPERMENDAGRI TENTANG PEDOMAN PELAKSANAAN PP 13/2019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026" y="1714351"/>
            <a:ext cx="9239757" cy="4883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4674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/>
          </p:cNvSpPr>
          <p:nvPr/>
        </p:nvSpPr>
        <p:spPr bwMode="auto">
          <a:xfrm>
            <a:off x="1631951" y="656204"/>
            <a:ext cx="6602747" cy="811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id-ID" altLang="id-ID" sz="2567">
              <a:latin typeface="Impact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44512" y="76200"/>
            <a:ext cx="8915400" cy="641485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36682" tIns="0" rIns="36682" bIns="0" anchor="ctr">
            <a:norm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cap="all" dirty="0" err="1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Peran</a:t>
            </a:r>
            <a:r>
              <a:rPr lang="en-US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altLang="zh-CN" sz="2400" b="1" cap="all" dirty="0" err="1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kepala</a:t>
            </a:r>
            <a:r>
              <a:rPr lang="en-US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altLang="zh-CN" sz="2400" b="1" cap="all" dirty="0" err="1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daerah</a:t>
            </a:r>
            <a:r>
              <a:rPr lang="en-US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altLang="zh-CN" sz="2400" b="1" cap="all" dirty="0" err="1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dalam</a:t>
            </a:r>
            <a:r>
              <a:rPr lang="en-US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altLang="zh-CN" sz="2400" b="1" cap="all" dirty="0" err="1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penyusunan</a:t>
            </a:r>
            <a:r>
              <a:rPr lang="en-US" altLang="zh-CN" sz="2400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altLang="zh-CN" sz="2400" b="1" cap="all" dirty="0" err="1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lppd</a:t>
            </a:r>
            <a:endParaRPr lang="id-ID" altLang="zh-CN" sz="2400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BADC67-8BA8-4F0F-AE65-A704B9990244}"/>
              </a:ext>
            </a:extLst>
          </p:cNvPr>
          <p:cNvSpPr/>
          <p:nvPr/>
        </p:nvSpPr>
        <p:spPr>
          <a:xfrm>
            <a:off x="3649098" y="838200"/>
            <a:ext cx="2667000" cy="717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tx1"/>
                </a:solidFill>
                <a:latin typeface="Comic Sans MS" panose="030F0702030302020204" pitchFamily="66" charset="0"/>
              </a:rPr>
              <a:t>KEPALA DAERAH</a:t>
            </a:r>
          </a:p>
        </p:txBody>
      </p:sp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9C4EE1E3-168B-4C8A-A440-7AAF1C3321DF}"/>
              </a:ext>
            </a:extLst>
          </p:cNvPr>
          <p:cNvSpPr/>
          <p:nvPr/>
        </p:nvSpPr>
        <p:spPr>
          <a:xfrm>
            <a:off x="468312" y="2209800"/>
            <a:ext cx="2590800" cy="914400"/>
          </a:xfrm>
          <a:prstGeom prst="round2Diag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tx1"/>
                </a:solidFill>
              </a:rPr>
              <a:t>MEMBAGI TUGAS PENYUSUNAN </a:t>
            </a:r>
          </a:p>
        </p:txBody>
      </p:sp>
      <p:sp>
        <p:nvSpPr>
          <p:cNvPr id="19" name="Rectangle: Diagonal Corners Rounded 18">
            <a:extLst>
              <a:ext uri="{FF2B5EF4-FFF2-40B4-BE49-F238E27FC236}">
                <a16:creationId xmlns:a16="http://schemas.microsoft.com/office/drawing/2014/main" id="{2C4C5535-1DE0-4E4E-8557-7BFA3976F2D3}"/>
              </a:ext>
            </a:extLst>
          </p:cNvPr>
          <p:cNvSpPr/>
          <p:nvPr/>
        </p:nvSpPr>
        <p:spPr>
          <a:xfrm>
            <a:off x="3884866" y="2286000"/>
            <a:ext cx="2590800" cy="914400"/>
          </a:xfrm>
          <a:prstGeom prst="round2Diag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tx1"/>
                </a:solidFill>
              </a:rPr>
              <a:t>MELAKUKAN </a:t>
            </a:r>
          </a:p>
          <a:p>
            <a:pPr algn="ctr"/>
            <a:r>
              <a:rPr lang="id-ID" b="1" i="1" dirty="0">
                <a:solidFill>
                  <a:schemeClr val="tx1"/>
                </a:solidFill>
              </a:rPr>
              <a:t>SELF ASSEMENT</a:t>
            </a:r>
          </a:p>
        </p:txBody>
      </p:sp>
      <p:sp>
        <p:nvSpPr>
          <p:cNvPr id="20" name="Rectangle: Diagonal Corners Rounded 19">
            <a:extLst>
              <a:ext uri="{FF2B5EF4-FFF2-40B4-BE49-F238E27FC236}">
                <a16:creationId xmlns:a16="http://schemas.microsoft.com/office/drawing/2014/main" id="{6163CC44-24A4-4310-A6E9-2DA323AD53B3}"/>
              </a:ext>
            </a:extLst>
          </p:cNvPr>
          <p:cNvSpPr/>
          <p:nvPr/>
        </p:nvSpPr>
        <p:spPr>
          <a:xfrm>
            <a:off x="7153274" y="2209800"/>
            <a:ext cx="2590800" cy="914400"/>
          </a:xfrm>
          <a:prstGeom prst="round2Diag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tx1"/>
                </a:solidFill>
              </a:rPr>
              <a:t>MELEGALISASI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BF4EAD1-9279-482D-A460-22B70A0C5E08}"/>
              </a:ext>
            </a:extLst>
          </p:cNvPr>
          <p:cNvSpPr/>
          <p:nvPr/>
        </p:nvSpPr>
        <p:spPr>
          <a:xfrm>
            <a:off x="87312" y="3733800"/>
            <a:ext cx="3248428" cy="2971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/>
            <a:r>
              <a:rPr lang="id-ID" dirty="0"/>
              <a:t>1. </a:t>
            </a:r>
            <a:r>
              <a:rPr lang="id-ID" sz="1700" b="1" dirty="0">
                <a:latin typeface="Comic Sans MS" panose="030F0702030302020204" pitchFamily="66" charset="0"/>
              </a:rPr>
              <a:t>Tim yang Menyusun LPPD;</a:t>
            </a:r>
          </a:p>
          <a:p>
            <a:pPr marL="177800" indent="-177800">
              <a:buAutoNum type="arabicPeriod" startAt="2"/>
            </a:pPr>
            <a:r>
              <a:rPr lang="id-ID" sz="1700" b="1" dirty="0">
                <a:latin typeface="Comic Sans MS" panose="030F0702030302020204" pitchFamily="66" charset="0"/>
              </a:rPr>
              <a:t>Tim yang Menyusun  Muatan Laporan SPM;</a:t>
            </a:r>
          </a:p>
          <a:p>
            <a:pPr marL="177800" indent="-177800">
              <a:buAutoNum type="arabicPeriod" startAt="2"/>
            </a:pPr>
            <a:r>
              <a:rPr lang="id-ID" sz="1700" b="1" dirty="0">
                <a:latin typeface="Comic Sans MS" panose="030F0702030302020204" pitchFamily="66" charset="0"/>
              </a:rPr>
              <a:t> Tim yang Menyusun Muatan Lakip</a:t>
            </a:r>
          </a:p>
          <a:p>
            <a:pPr marL="342900" indent="-342900">
              <a:buAutoNum type="arabicPeriod" startAt="2"/>
            </a:pPr>
            <a:endParaRPr lang="id-ID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87CBD73-8AB9-4FC1-9215-31B5ACBA679A}"/>
              </a:ext>
            </a:extLst>
          </p:cNvPr>
          <p:cNvSpPr/>
          <p:nvPr/>
        </p:nvSpPr>
        <p:spPr>
          <a:xfrm>
            <a:off x="3483722" y="3810000"/>
            <a:ext cx="3461590" cy="2971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id-ID" b="1" dirty="0"/>
              <a:t>Mendeteksi Penilaian Kinerja Perangkat Daerah;</a:t>
            </a:r>
          </a:p>
          <a:p>
            <a:pPr marL="342900" indent="-342900">
              <a:buAutoNum type="arabicPeriod"/>
            </a:pPr>
            <a:r>
              <a:rPr lang="id-ID" b="1" dirty="0"/>
              <a:t>Melakukan Reviu Kinerja dibantu oleh Inspektorat </a:t>
            </a:r>
          </a:p>
          <a:p>
            <a:endParaRPr lang="id-ID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F41706C-D5A7-42CC-A65D-2A5F08754AAA}"/>
              </a:ext>
            </a:extLst>
          </p:cNvPr>
          <p:cNvSpPr/>
          <p:nvPr/>
        </p:nvSpPr>
        <p:spPr>
          <a:xfrm>
            <a:off x="7121466" y="3733800"/>
            <a:ext cx="2871846" cy="2971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6213" indent="-176213">
              <a:buFont typeface="+mj-lt"/>
              <a:buAutoNum type="arabicPeriod"/>
            </a:pPr>
            <a:r>
              <a:rPr lang="id-ID" b="1" dirty="0"/>
              <a:t>Mendatangani LPPD;</a:t>
            </a:r>
          </a:p>
          <a:p>
            <a:pPr marL="176213" indent="-176213">
              <a:buFont typeface="+mj-lt"/>
              <a:buAutoNum type="arabicPeriod"/>
            </a:pPr>
            <a:r>
              <a:rPr lang="id-ID" b="1" dirty="0"/>
              <a:t>Menyampaikan LPPD secara Tepat Waktu</a:t>
            </a:r>
          </a:p>
          <a:p>
            <a:pPr marL="176213" indent="-176213">
              <a:buFont typeface="+mj-lt"/>
              <a:buAutoNum type="arabicPeriod"/>
            </a:pPr>
            <a:endParaRPr lang="id-ID" dirty="0"/>
          </a:p>
        </p:txBody>
      </p:sp>
      <p:sp>
        <p:nvSpPr>
          <p:cNvPr id="11" name="Right Arrow 6">
            <a:extLst>
              <a:ext uri="{FF2B5EF4-FFF2-40B4-BE49-F238E27FC236}">
                <a16:creationId xmlns:a16="http://schemas.microsoft.com/office/drawing/2014/main" id="{043D6E64-1308-44FC-9ABC-D5220F6D8552}"/>
              </a:ext>
            </a:extLst>
          </p:cNvPr>
          <p:cNvSpPr/>
          <p:nvPr/>
        </p:nvSpPr>
        <p:spPr>
          <a:xfrm rot="8566826">
            <a:off x="2826173" y="1565844"/>
            <a:ext cx="790167" cy="439237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6">
            <a:extLst>
              <a:ext uri="{FF2B5EF4-FFF2-40B4-BE49-F238E27FC236}">
                <a16:creationId xmlns:a16="http://schemas.microsoft.com/office/drawing/2014/main" id="{FBE1F055-AE0D-49B6-9889-F3A2329BFF3C}"/>
              </a:ext>
            </a:extLst>
          </p:cNvPr>
          <p:cNvSpPr/>
          <p:nvPr/>
        </p:nvSpPr>
        <p:spPr>
          <a:xfrm rot="2121351">
            <a:off x="6382881" y="1712728"/>
            <a:ext cx="866626" cy="439237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6">
            <a:extLst>
              <a:ext uri="{FF2B5EF4-FFF2-40B4-BE49-F238E27FC236}">
                <a16:creationId xmlns:a16="http://schemas.microsoft.com/office/drawing/2014/main" id="{D6E2F6B8-EAD6-4ABF-AF38-EE7FC2D6D18D}"/>
              </a:ext>
            </a:extLst>
          </p:cNvPr>
          <p:cNvSpPr/>
          <p:nvPr/>
        </p:nvSpPr>
        <p:spPr>
          <a:xfrm rot="5400000">
            <a:off x="4763205" y="1756764"/>
            <a:ext cx="619234" cy="439237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98DBD12-DD40-4602-96DC-DC664EB35B8F}"/>
              </a:ext>
            </a:extLst>
          </p:cNvPr>
          <p:cNvCxnSpPr>
            <a:cxnSpLocks/>
          </p:cNvCxnSpPr>
          <p:nvPr/>
        </p:nvCxnSpPr>
        <p:spPr>
          <a:xfrm>
            <a:off x="1687512" y="3124200"/>
            <a:ext cx="0" cy="457199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71DD86D-DAA6-4D9D-BE9B-449E3B5DCC98}"/>
              </a:ext>
            </a:extLst>
          </p:cNvPr>
          <p:cNvCxnSpPr>
            <a:cxnSpLocks/>
          </p:cNvCxnSpPr>
          <p:nvPr/>
        </p:nvCxnSpPr>
        <p:spPr>
          <a:xfrm>
            <a:off x="5116512" y="3276600"/>
            <a:ext cx="0" cy="457199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A4C332D-6D08-4CA1-8160-F2C65620C679}"/>
              </a:ext>
            </a:extLst>
          </p:cNvPr>
          <p:cNvCxnSpPr>
            <a:cxnSpLocks/>
          </p:cNvCxnSpPr>
          <p:nvPr/>
        </p:nvCxnSpPr>
        <p:spPr>
          <a:xfrm>
            <a:off x="8558669" y="3200400"/>
            <a:ext cx="0" cy="457199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31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/>
          </p:cNvSpPr>
          <p:nvPr/>
        </p:nvSpPr>
        <p:spPr bwMode="auto">
          <a:xfrm>
            <a:off x="1631951" y="656204"/>
            <a:ext cx="6602747" cy="811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id-ID" altLang="id-ID" sz="2567">
              <a:latin typeface="Impact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41093" y="136367"/>
            <a:ext cx="9598438" cy="611365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36682" tIns="0" rIns="36682" bIns="0" anchor="ctr">
            <a:norm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altLang="zh-CN" sz="2246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Peran strategis lppd bagi kepala daerah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51AEDB4B-6FA8-4DB0-AB4A-16CF649AE7A7}"/>
              </a:ext>
            </a:extLst>
          </p:cNvPr>
          <p:cNvSpPr>
            <a:spLocks/>
          </p:cNvSpPr>
          <p:nvPr/>
        </p:nvSpPr>
        <p:spPr bwMode="auto">
          <a:xfrm>
            <a:off x="1631951" y="656204"/>
            <a:ext cx="6602747" cy="811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id-ID" altLang="id-ID" sz="2567">
              <a:latin typeface="Impact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1434C14-F075-4289-B4C6-FBDBA31A1B38}"/>
              </a:ext>
            </a:extLst>
          </p:cNvPr>
          <p:cNvSpPr/>
          <p:nvPr/>
        </p:nvSpPr>
        <p:spPr>
          <a:xfrm>
            <a:off x="2854508" y="838200"/>
            <a:ext cx="4776604" cy="717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tx1"/>
                </a:solidFill>
                <a:latin typeface="Comic Sans MS" panose="030F0702030302020204" pitchFamily="66" charset="0"/>
              </a:rPr>
              <a:t>LAPORAN PENYELENGGARAAN PEMERINTAHAN DAERAH</a:t>
            </a:r>
          </a:p>
        </p:txBody>
      </p:sp>
      <p:sp>
        <p:nvSpPr>
          <p:cNvPr id="20" name="Rectangle: Diagonal Corners Rounded 19">
            <a:extLst>
              <a:ext uri="{FF2B5EF4-FFF2-40B4-BE49-F238E27FC236}">
                <a16:creationId xmlns:a16="http://schemas.microsoft.com/office/drawing/2014/main" id="{DC0F0756-6B27-47DF-9758-E87739446BA6}"/>
              </a:ext>
            </a:extLst>
          </p:cNvPr>
          <p:cNvSpPr/>
          <p:nvPr/>
        </p:nvSpPr>
        <p:spPr>
          <a:xfrm>
            <a:off x="653976" y="2235155"/>
            <a:ext cx="2590800" cy="914400"/>
          </a:xfrm>
          <a:prstGeom prst="round2Diag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tx1"/>
                </a:solidFill>
              </a:rPr>
              <a:t>MUATAN LPPD</a:t>
            </a:r>
          </a:p>
        </p:txBody>
      </p:sp>
      <p:sp>
        <p:nvSpPr>
          <p:cNvPr id="28" name="Rectangle: Diagonal Corners Rounded 27">
            <a:extLst>
              <a:ext uri="{FF2B5EF4-FFF2-40B4-BE49-F238E27FC236}">
                <a16:creationId xmlns:a16="http://schemas.microsoft.com/office/drawing/2014/main" id="{A28D96D5-8199-420B-BC9B-7D304CA23CBB}"/>
              </a:ext>
            </a:extLst>
          </p:cNvPr>
          <p:cNvSpPr/>
          <p:nvPr/>
        </p:nvSpPr>
        <p:spPr>
          <a:xfrm>
            <a:off x="3884866" y="2286000"/>
            <a:ext cx="2590800" cy="914400"/>
          </a:xfrm>
          <a:prstGeom prst="round2Diag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tx1"/>
                </a:solidFill>
              </a:rPr>
              <a:t>MUATAN LAPORAN  PENERAPAN SPM</a:t>
            </a:r>
            <a:endParaRPr lang="id-ID" b="1" i="1" dirty="0">
              <a:solidFill>
                <a:schemeClr val="tx1"/>
              </a:solidFill>
            </a:endParaRPr>
          </a:p>
        </p:txBody>
      </p:sp>
      <p:sp>
        <p:nvSpPr>
          <p:cNvPr id="29" name="Rectangle: Diagonal Corners Rounded 28">
            <a:extLst>
              <a:ext uri="{FF2B5EF4-FFF2-40B4-BE49-F238E27FC236}">
                <a16:creationId xmlns:a16="http://schemas.microsoft.com/office/drawing/2014/main" id="{2B071381-4785-4C92-A94D-93BF87BCA69F}"/>
              </a:ext>
            </a:extLst>
          </p:cNvPr>
          <p:cNvSpPr/>
          <p:nvPr/>
        </p:nvSpPr>
        <p:spPr>
          <a:xfrm>
            <a:off x="7153274" y="2286000"/>
            <a:ext cx="2590800" cy="914400"/>
          </a:xfrm>
          <a:prstGeom prst="round2Diag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>
                <a:solidFill>
                  <a:schemeClr val="tx1"/>
                </a:solidFill>
              </a:rPr>
              <a:t>MUATAN LAKIP</a:t>
            </a:r>
          </a:p>
        </p:txBody>
      </p:sp>
      <p:sp>
        <p:nvSpPr>
          <p:cNvPr id="33" name="Right Arrow 6">
            <a:extLst>
              <a:ext uri="{FF2B5EF4-FFF2-40B4-BE49-F238E27FC236}">
                <a16:creationId xmlns:a16="http://schemas.microsoft.com/office/drawing/2014/main" id="{78F743BB-8DFB-42F4-9996-DAD89B8E360F}"/>
              </a:ext>
            </a:extLst>
          </p:cNvPr>
          <p:cNvSpPr/>
          <p:nvPr/>
        </p:nvSpPr>
        <p:spPr>
          <a:xfrm rot="8566826">
            <a:off x="2730484" y="1652519"/>
            <a:ext cx="790167" cy="439237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6">
            <a:extLst>
              <a:ext uri="{FF2B5EF4-FFF2-40B4-BE49-F238E27FC236}">
                <a16:creationId xmlns:a16="http://schemas.microsoft.com/office/drawing/2014/main" id="{8BDECB1C-6173-4633-A30B-3AF083D2E6C2}"/>
              </a:ext>
            </a:extLst>
          </p:cNvPr>
          <p:cNvSpPr/>
          <p:nvPr/>
        </p:nvSpPr>
        <p:spPr>
          <a:xfrm rot="2121351">
            <a:off x="6382881" y="1712728"/>
            <a:ext cx="866626" cy="439237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6">
            <a:extLst>
              <a:ext uri="{FF2B5EF4-FFF2-40B4-BE49-F238E27FC236}">
                <a16:creationId xmlns:a16="http://schemas.microsoft.com/office/drawing/2014/main" id="{C2E647D7-5856-4217-AFB8-C7ED7224C5E2}"/>
              </a:ext>
            </a:extLst>
          </p:cNvPr>
          <p:cNvSpPr/>
          <p:nvPr/>
        </p:nvSpPr>
        <p:spPr>
          <a:xfrm rot="5400000">
            <a:off x="4763205" y="1756764"/>
            <a:ext cx="619234" cy="439237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83BEA19-E8ED-40AA-A886-A6ACB6E16C5B}"/>
              </a:ext>
            </a:extLst>
          </p:cNvPr>
          <p:cNvCxnSpPr>
            <a:cxnSpLocks/>
          </p:cNvCxnSpPr>
          <p:nvPr/>
        </p:nvCxnSpPr>
        <p:spPr>
          <a:xfrm>
            <a:off x="1839912" y="3200401"/>
            <a:ext cx="0" cy="457199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F016D78-B8A9-49B5-B7B3-B077ECF2F17F}"/>
              </a:ext>
            </a:extLst>
          </p:cNvPr>
          <p:cNvCxnSpPr>
            <a:cxnSpLocks/>
          </p:cNvCxnSpPr>
          <p:nvPr/>
        </p:nvCxnSpPr>
        <p:spPr>
          <a:xfrm>
            <a:off x="5116512" y="3276600"/>
            <a:ext cx="0" cy="457199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9152522-0B3E-476B-82B9-4C8FFB05C9AF}"/>
              </a:ext>
            </a:extLst>
          </p:cNvPr>
          <p:cNvCxnSpPr>
            <a:cxnSpLocks/>
          </p:cNvCxnSpPr>
          <p:nvPr/>
        </p:nvCxnSpPr>
        <p:spPr>
          <a:xfrm>
            <a:off x="8469312" y="3276601"/>
            <a:ext cx="0" cy="457199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08F5B24-BF0B-42DF-A313-CA641F3C99B6}"/>
              </a:ext>
            </a:extLst>
          </p:cNvPr>
          <p:cNvSpPr/>
          <p:nvPr/>
        </p:nvSpPr>
        <p:spPr>
          <a:xfrm>
            <a:off x="105798" y="3775881"/>
            <a:ext cx="3201767" cy="29717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5113" indent="-265113">
              <a:buFont typeface="+mj-lt"/>
              <a:buAutoNum type="arabicPeriod"/>
            </a:pPr>
            <a:r>
              <a:rPr lang="id-ID" sz="1700" b="1" dirty="0"/>
              <a:t>Mengukur Keberhasilan Penyelenggaraan Urusan Pemerintahan;</a:t>
            </a:r>
          </a:p>
          <a:p>
            <a:pPr marL="265113" indent="-265113">
              <a:buAutoNum type="arabicPeriod" startAt="2"/>
            </a:pPr>
            <a:r>
              <a:rPr lang="id-ID" sz="1700" b="1" dirty="0"/>
              <a:t>Bahan pertimbangan  dalam menyusunan Program dan Anggaran.</a:t>
            </a:r>
          </a:p>
          <a:p>
            <a:endParaRPr lang="id-ID" dirty="0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BCCB0949-1B4E-41C8-BC8B-30496C9012DF}"/>
              </a:ext>
            </a:extLst>
          </p:cNvPr>
          <p:cNvSpPr/>
          <p:nvPr/>
        </p:nvSpPr>
        <p:spPr>
          <a:xfrm>
            <a:off x="3515628" y="3775881"/>
            <a:ext cx="3201767" cy="29717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id-ID" sz="1700" b="1" dirty="0"/>
              <a:t>Mengukur keberhasilan atas Pemenuhan Hak-Hak Dasar Masyarakat;</a:t>
            </a:r>
          </a:p>
          <a:p>
            <a:pPr marL="342900" indent="-342900">
              <a:buAutoNum type="arabicPeriod"/>
            </a:pPr>
            <a:r>
              <a:rPr lang="id-ID" sz="1700" b="1" dirty="0"/>
              <a:t>Bahan Menyusun Program yang Dapat Mengakselerasi Penerapan Standar Pelayanan Minimal.</a:t>
            </a:r>
          </a:p>
          <a:p>
            <a:pPr algn="ctr"/>
            <a:endParaRPr lang="id-ID" dirty="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D5A09357-F186-4962-9E18-DAC77F0285FA}"/>
              </a:ext>
            </a:extLst>
          </p:cNvPr>
          <p:cNvSpPr/>
          <p:nvPr/>
        </p:nvSpPr>
        <p:spPr>
          <a:xfrm>
            <a:off x="6850642" y="3824268"/>
            <a:ext cx="3124186" cy="29717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5113" indent="-265113">
              <a:buFont typeface="+mj-lt"/>
              <a:buAutoNum type="arabicPeriod"/>
            </a:pPr>
            <a:r>
              <a:rPr lang="id-ID" sz="1600" b="1" dirty="0"/>
              <a:t>Mengukur Konsistensi  dan Realisasi Perjanjian Kinerja Kepala Daerah;</a:t>
            </a:r>
          </a:p>
          <a:p>
            <a:pPr marL="265113" indent="-265113">
              <a:buAutoNum type="arabicPeriod"/>
            </a:pPr>
            <a:r>
              <a:rPr lang="id-ID" sz="1700" b="1" dirty="0"/>
              <a:t>Mengukur Realisasi Visi dan Misi Kepala Daerah.</a:t>
            </a:r>
          </a:p>
          <a:p>
            <a:pPr algn="ctr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115198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/>
          </p:cNvSpPr>
          <p:nvPr/>
        </p:nvSpPr>
        <p:spPr bwMode="auto">
          <a:xfrm>
            <a:off x="1631951" y="656204"/>
            <a:ext cx="6602747" cy="811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id-ID" altLang="id-ID" sz="2567">
              <a:latin typeface="Impact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41093" y="136367"/>
            <a:ext cx="9598438" cy="611365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36682" tIns="0" rIns="36682" bIns="0" anchor="ctr">
            <a:norm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46" b="1" cap="all" dirty="0" err="1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Alur</a:t>
            </a:r>
            <a:r>
              <a:rPr lang="en-US" altLang="zh-CN" sz="2246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altLang="zh-CN" sz="2246" b="1" cap="all" dirty="0" err="1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penyusunan</a:t>
            </a:r>
            <a:r>
              <a:rPr lang="en-US" altLang="zh-CN" sz="2246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altLang="zh-CN" sz="2246" b="1" cap="all" dirty="0" err="1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lppd</a:t>
            </a:r>
            <a:endParaRPr lang="id-ID" altLang="zh-CN" sz="2246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84479" y="954648"/>
            <a:ext cx="2237760" cy="851731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Perangkat</a:t>
            </a:r>
            <a:r>
              <a:rPr lang="en-US" b="1" dirty="0">
                <a:solidFill>
                  <a:schemeClr val="tx1"/>
                </a:solidFill>
              </a:rPr>
              <a:t> Daerah</a:t>
            </a:r>
          </a:p>
        </p:txBody>
      </p:sp>
      <p:sp>
        <p:nvSpPr>
          <p:cNvPr id="6" name="Rectangle 5"/>
          <p:cNvSpPr/>
          <p:nvPr/>
        </p:nvSpPr>
        <p:spPr>
          <a:xfrm>
            <a:off x="448788" y="1666502"/>
            <a:ext cx="1351100" cy="2819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Menyiapkan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: </a:t>
            </a:r>
          </a:p>
          <a:p>
            <a:pPr marL="94241" indent="-94241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Elemen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Data</a:t>
            </a:r>
          </a:p>
          <a:p>
            <a:pPr marL="94241" indent="-94241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Dokumen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Pendukung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(Hardcopy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atau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Softcopy)</a:t>
            </a:r>
          </a:p>
        </p:txBody>
      </p:sp>
      <p:sp>
        <p:nvSpPr>
          <p:cNvPr id="7" name="Right Arrow 6"/>
          <p:cNvSpPr/>
          <p:nvPr/>
        </p:nvSpPr>
        <p:spPr>
          <a:xfrm>
            <a:off x="2364077" y="1181547"/>
            <a:ext cx="423944" cy="397931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 Diagonal Corner Rectangle 15"/>
          <p:cNvSpPr/>
          <p:nvPr/>
        </p:nvSpPr>
        <p:spPr>
          <a:xfrm>
            <a:off x="2758498" y="920223"/>
            <a:ext cx="2057401" cy="844012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Inspektorat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52323" y="1637355"/>
            <a:ext cx="1541232" cy="28485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err="1">
                <a:solidFill>
                  <a:schemeClr val="tx1"/>
                </a:solidFill>
              </a:rPr>
              <a:t>Melakukan</a:t>
            </a:r>
            <a:r>
              <a:rPr lang="en-US" sz="1600" dirty="0">
                <a:solidFill>
                  <a:schemeClr val="tx1"/>
                </a:solidFill>
              </a:rPr>
              <a:t> : </a:t>
            </a:r>
          </a:p>
          <a:p>
            <a:pPr marL="94241" indent="-94241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</a:rPr>
              <a:t>Verifikasi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Penilaian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Dokumen</a:t>
            </a:r>
            <a:endParaRPr lang="en-US" sz="1600" dirty="0">
              <a:solidFill>
                <a:schemeClr val="tx1"/>
              </a:solidFill>
            </a:endParaRPr>
          </a:p>
          <a:p>
            <a:pPr marL="94241" indent="-94241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</a:rPr>
              <a:t>Validasi</a:t>
            </a:r>
            <a:r>
              <a:rPr lang="en-US" sz="1600" dirty="0">
                <a:solidFill>
                  <a:schemeClr val="tx1"/>
                </a:solidFill>
              </a:rPr>
              <a:t> data </a:t>
            </a:r>
            <a:r>
              <a:rPr lang="en-US" sz="1600" dirty="0" err="1">
                <a:solidFill>
                  <a:schemeClr val="tx1"/>
                </a:solidFill>
              </a:rPr>
              <a:t>sebagai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dasar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Penyusunan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Rancangan</a:t>
            </a:r>
            <a:r>
              <a:rPr lang="en-US" sz="1600" dirty="0">
                <a:solidFill>
                  <a:schemeClr val="tx1"/>
                </a:solidFill>
              </a:rPr>
              <a:t> LPPD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364078" y="4973515"/>
            <a:ext cx="2652556" cy="1790692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Data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tidak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Memiliki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sumber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dapat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di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pertanggungjawabkan</a:t>
            </a:r>
            <a:endParaRPr lang="en-US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Metode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dan Teknik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Pengumpulan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Data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tidak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dapat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dijelaskan</a:t>
            </a:r>
            <a:endParaRPr lang="en-US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3554906" y="4532301"/>
            <a:ext cx="254366" cy="3979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4840783" y="1130559"/>
            <a:ext cx="423944" cy="397931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 Diagonal Corner Rectangle 21"/>
          <p:cNvSpPr/>
          <p:nvPr/>
        </p:nvSpPr>
        <p:spPr>
          <a:xfrm>
            <a:off x="5252158" y="1021593"/>
            <a:ext cx="2057401" cy="742642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Perangkat</a:t>
            </a:r>
            <a:r>
              <a:rPr lang="en-US" b="1" dirty="0">
                <a:solidFill>
                  <a:schemeClr val="tx1"/>
                </a:solidFill>
              </a:rPr>
              <a:t> Daerah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515067" y="1726299"/>
            <a:ext cx="1592993" cy="28485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Menyusun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mengkompilasi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: </a:t>
            </a:r>
          </a:p>
          <a:p>
            <a:pPr marL="94241" indent="-94241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Elemen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Data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Hasil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Reviu</a:t>
            </a:r>
            <a:endParaRPr lang="en-US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94241" indent="-94241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Dokumen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Pendukung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(Hardcopy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atau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Softcopy)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hasil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Reviu</a:t>
            </a:r>
            <a:endParaRPr lang="en-US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94241" indent="-9424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ound Diagonal Corner Rectangle 24"/>
          <p:cNvSpPr/>
          <p:nvPr/>
        </p:nvSpPr>
        <p:spPr>
          <a:xfrm>
            <a:off x="7922393" y="908047"/>
            <a:ext cx="1881548" cy="898332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Kepala</a:t>
            </a:r>
            <a:r>
              <a:rPr lang="en-US" b="1" dirty="0">
                <a:solidFill>
                  <a:schemeClr val="tx1"/>
                </a:solidFill>
              </a:rPr>
              <a:t> Daerah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066670" y="1719081"/>
            <a:ext cx="1592993" cy="16218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4241" indent="-94241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Legalitas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(</a:t>
            </a: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Penandatanganan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LPPD)</a:t>
            </a:r>
          </a:p>
          <a:p>
            <a:pPr marL="94241" indent="-94241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Penyampaian</a:t>
            </a:r>
            <a:r>
              <a:rPr lang="en-US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LPPD</a:t>
            </a:r>
          </a:p>
        </p:txBody>
      </p:sp>
      <p:sp>
        <p:nvSpPr>
          <p:cNvPr id="27" name="Right Arrow 26"/>
          <p:cNvSpPr/>
          <p:nvPr/>
        </p:nvSpPr>
        <p:spPr>
          <a:xfrm>
            <a:off x="7435635" y="1193948"/>
            <a:ext cx="423944" cy="397931"/>
          </a:xfrm>
          <a:prstGeom prst="rightArrow">
            <a:avLst/>
          </a:prstGeom>
          <a:solidFill>
            <a:schemeClr val="tx1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8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520254" y="152400"/>
            <a:ext cx="7152976" cy="4279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36682" tIns="0" rIns="36682" bIns="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70000"/>
              <a:defRPr/>
            </a:pPr>
            <a:r>
              <a:rPr lang="id-ID" altLang="zh-CN" sz="1926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SISTEMATIKA</a:t>
            </a:r>
            <a:r>
              <a:rPr lang="fi-FI" altLang="zh-CN" sz="1926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 LPPD</a:t>
            </a:r>
            <a:r>
              <a:rPr lang="id-ID" altLang="zh-CN" sz="1926" b="1" cap="all" dirty="0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 2019</a:t>
            </a:r>
            <a:endParaRPr lang="en-US" altLang="zh-CN" sz="1926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15912" y="838200"/>
            <a:ext cx="9677400" cy="57150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1149990" indent="-1149990" fontAlgn="auto">
              <a:spcBef>
                <a:spcPct val="20000"/>
              </a:spcBef>
              <a:spcAft>
                <a:spcPts val="0"/>
              </a:spcAft>
              <a:buClr>
                <a:srgbClr val="B32C16"/>
              </a:buClr>
              <a:buSzPct val="95000"/>
              <a:tabLst>
                <a:tab pos="1290077" algn="l"/>
              </a:tabLst>
              <a:defRPr/>
            </a:pPr>
            <a:r>
              <a:rPr lang="en-US" altLang="zh-CN" b="1" dirty="0">
                <a:solidFill>
                  <a:schemeClr val="dk1"/>
                </a:solidFill>
                <a:latin typeface="Bookman Old Style" pitchFamily="18" charset="0"/>
                <a:cs typeface="华文楷体"/>
              </a:rPr>
              <a:t>BAB : I.</a:t>
            </a:r>
            <a:r>
              <a:rPr lang="id-ID" altLang="zh-CN" b="1" dirty="0">
                <a:solidFill>
                  <a:schemeClr val="dk1"/>
                </a:solidFill>
                <a:latin typeface="Bookman Old Style" pitchFamily="18" charset="0"/>
                <a:cs typeface="华文楷体"/>
              </a:rPr>
              <a:t>   PENDAHULUAN</a:t>
            </a:r>
          </a:p>
          <a:p>
            <a:pPr marL="1151263" indent="-220319" fontAlgn="auto">
              <a:spcBef>
                <a:spcPct val="20000"/>
              </a:spcBef>
              <a:spcAft>
                <a:spcPts val="0"/>
              </a:spcAft>
              <a:buSzPct val="95000"/>
              <a:buFont typeface="+mj-lt"/>
              <a:buAutoNum type="alphaUcPeriod"/>
              <a:defRPr/>
            </a:pPr>
            <a:r>
              <a:rPr lang="id-ID" altLang="zh-CN" b="1" dirty="0">
                <a:latin typeface="Bookman Old Style" pitchFamily="18" charset="0"/>
                <a:cs typeface="华文楷体"/>
              </a:rPr>
              <a:t>Dasar Hukum</a:t>
            </a:r>
          </a:p>
          <a:p>
            <a:pPr marL="1151263" indent="-220319" fontAlgn="auto">
              <a:spcBef>
                <a:spcPct val="20000"/>
              </a:spcBef>
              <a:spcAft>
                <a:spcPts val="0"/>
              </a:spcAft>
              <a:buSzPct val="95000"/>
              <a:buFont typeface="+mj-lt"/>
              <a:buAutoNum type="alphaUcPeriod"/>
              <a:defRPr/>
            </a:pPr>
            <a:r>
              <a:rPr lang="id-ID" altLang="zh-CN" b="1" dirty="0">
                <a:latin typeface="Bookman Old Style" pitchFamily="18" charset="0"/>
                <a:cs typeface="华文楷体"/>
              </a:rPr>
              <a:t>Gambaran Umum Daerah</a:t>
            </a:r>
          </a:p>
          <a:p>
            <a:pPr marL="1151263" indent="-220319" fontAlgn="auto">
              <a:spcBef>
                <a:spcPct val="20000"/>
              </a:spcBef>
              <a:spcAft>
                <a:spcPts val="0"/>
              </a:spcAft>
              <a:buSzPct val="95000"/>
              <a:buFont typeface="+mj-lt"/>
              <a:buAutoNum type="alphaUcPeriod"/>
              <a:defRPr/>
            </a:pPr>
            <a:r>
              <a:rPr lang="id-ID" altLang="zh-CN" b="1" dirty="0">
                <a:latin typeface="Bookman Old Style" pitchFamily="18" charset="0"/>
                <a:cs typeface="华文楷体"/>
              </a:rPr>
              <a:t>Kondisi Geografis Daerah</a:t>
            </a:r>
          </a:p>
          <a:p>
            <a:pPr marL="1151263" indent="-220319" fontAlgn="auto">
              <a:spcBef>
                <a:spcPct val="20000"/>
              </a:spcBef>
              <a:spcAft>
                <a:spcPts val="0"/>
              </a:spcAft>
              <a:buSzPct val="95000"/>
              <a:buFont typeface="+mj-lt"/>
              <a:buAutoNum type="alphaUcPeriod"/>
              <a:defRPr/>
            </a:pPr>
            <a:r>
              <a:rPr lang="id-ID" altLang="zh-CN" b="1" dirty="0">
                <a:latin typeface="Bookman Old Style" pitchFamily="18" charset="0"/>
                <a:cs typeface="华文楷体"/>
              </a:rPr>
              <a:t>Gambaran Umum Demografis</a:t>
            </a:r>
          </a:p>
          <a:p>
            <a:pPr marL="1151263" indent="-220319" fontAlgn="auto">
              <a:spcBef>
                <a:spcPct val="20000"/>
              </a:spcBef>
              <a:spcAft>
                <a:spcPts val="0"/>
              </a:spcAft>
              <a:buSzPct val="95000"/>
              <a:buFont typeface="+mj-lt"/>
              <a:buAutoNum type="alphaUcPeriod"/>
              <a:defRPr/>
            </a:pPr>
            <a:r>
              <a:rPr lang="id-ID" altLang="zh-CN" b="1" dirty="0">
                <a:latin typeface="Bookman Old Style" pitchFamily="18" charset="0"/>
                <a:cs typeface="华文楷体"/>
              </a:rPr>
              <a:t>Kondisi Ekonomi</a:t>
            </a:r>
          </a:p>
          <a:p>
            <a:pPr marL="1151263" indent="-220319" fontAlgn="auto">
              <a:spcBef>
                <a:spcPct val="20000"/>
              </a:spcBef>
              <a:spcAft>
                <a:spcPts val="0"/>
              </a:spcAft>
              <a:buSzPct val="95000"/>
              <a:buFont typeface="+mj-lt"/>
              <a:buAutoNum type="alphaUcPeriod"/>
              <a:defRPr/>
            </a:pPr>
            <a:r>
              <a:rPr lang="id-ID" altLang="zh-CN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Indikator Kinerja Makro</a:t>
            </a:r>
            <a:r>
              <a:rPr lang="en-US" altLang="zh-CN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 </a:t>
            </a:r>
          </a:p>
          <a:p>
            <a:pPr marL="1663223" lvl="1" indent="-275081" fontAlgn="auto">
              <a:spcBef>
                <a:spcPct val="20000"/>
              </a:spcBef>
              <a:spcAft>
                <a:spcPts val="0"/>
              </a:spcAft>
              <a:buSzPct val="95000"/>
              <a:buFont typeface="+mj-lt"/>
              <a:buAutoNum type="arabicParenR"/>
              <a:defRPr/>
            </a:pPr>
            <a:r>
              <a:rPr lang="en-US" altLang="zh-CN" b="1" dirty="0" err="1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Indeks</a:t>
            </a:r>
            <a:r>
              <a:rPr lang="en-US" altLang="zh-CN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 Pembangunan </a:t>
            </a:r>
            <a:r>
              <a:rPr lang="en-US" altLang="zh-CN" b="1" dirty="0" err="1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Manusia</a:t>
            </a:r>
            <a:endParaRPr lang="en-US" altLang="zh-CN" b="1" dirty="0">
              <a:solidFill>
                <a:srgbClr val="FF0000"/>
              </a:solidFill>
              <a:latin typeface="Bookman Old Style" pitchFamily="18" charset="0"/>
              <a:cs typeface="华文楷体"/>
            </a:endParaRPr>
          </a:p>
          <a:p>
            <a:pPr marL="1663223" lvl="1" indent="-275081" fontAlgn="auto">
              <a:spcBef>
                <a:spcPct val="20000"/>
              </a:spcBef>
              <a:spcAft>
                <a:spcPts val="0"/>
              </a:spcAft>
              <a:buSzPct val="95000"/>
              <a:buFont typeface="+mj-lt"/>
              <a:buAutoNum type="arabicParenR"/>
              <a:defRPr/>
            </a:pPr>
            <a:r>
              <a:rPr lang="en-US" altLang="zh-CN" b="1" dirty="0" err="1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Angka</a:t>
            </a:r>
            <a:r>
              <a:rPr lang="en-US" altLang="zh-CN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Kemiskinan</a:t>
            </a:r>
            <a:endParaRPr lang="en-US" altLang="zh-CN" b="1" dirty="0">
              <a:solidFill>
                <a:srgbClr val="FF0000"/>
              </a:solidFill>
              <a:latin typeface="Bookman Old Style" pitchFamily="18" charset="0"/>
              <a:cs typeface="华文楷体"/>
            </a:endParaRPr>
          </a:p>
          <a:p>
            <a:pPr marL="1663223" lvl="1" indent="-275081" fontAlgn="auto">
              <a:spcBef>
                <a:spcPct val="20000"/>
              </a:spcBef>
              <a:spcAft>
                <a:spcPts val="0"/>
              </a:spcAft>
              <a:buSzPct val="95000"/>
              <a:buFont typeface="+mj-lt"/>
              <a:buAutoNum type="arabicParenR"/>
              <a:defRPr/>
            </a:pPr>
            <a:r>
              <a:rPr lang="en-US" altLang="zh-CN" b="1" dirty="0" err="1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Angka</a:t>
            </a:r>
            <a:r>
              <a:rPr lang="en-US" altLang="zh-CN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Pengangguran</a:t>
            </a:r>
            <a:endParaRPr lang="en-US" altLang="zh-CN" b="1" dirty="0">
              <a:solidFill>
                <a:srgbClr val="FF0000"/>
              </a:solidFill>
              <a:latin typeface="Bookman Old Style" pitchFamily="18" charset="0"/>
              <a:cs typeface="华文楷体"/>
            </a:endParaRPr>
          </a:p>
          <a:p>
            <a:pPr marL="1663223" lvl="1" indent="-275081" fontAlgn="auto">
              <a:spcBef>
                <a:spcPct val="20000"/>
              </a:spcBef>
              <a:spcAft>
                <a:spcPts val="0"/>
              </a:spcAft>
              <a:buSzPct val="95000"/>
              <a:buFont typeface="+mj-lt"/>
              <a:buAutoNum type="arabicParenR"/>
              <a:defRPr/>
            </a:pPr>
            <a:r>
              <a:rPr lang="en-US" altLang="zh-CN" b="1" dirty="0" err="1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Pertumbuhan</a:t>
            </a:r>
            <a:r>
              <a:rPr lang="en-US" altLang="zh-CN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Ekonomi</a:t>
            </a:r>
            <a:endParaRPr lang="en-US" altLang="zh-CN" b="1" dirty="0">
              <a:solidFill>
                <a:srgbClr val="FF0000"/>
              </a:solidFill>
              <a:latin typeface="Bookman Old Style" pitchFamily="18" charset="0"/>
              <a:cs typeface="华文楷体"/>
            </a:endParaRPr>
          </a:p>
          <a:p>
            <a:pPr marL="1663223" lvl="1" indent="-275081" fontAlgn="auto">
              <a:spcBef>
                <a:spcPct val="20000"/>
              </a:spcBef>
              <a:spcAft>
                <a:spcPts val="0"/>
              </a:spcAft>
              <a:buSzPct val="95000"/>
              <a:buFont typeface="+mj-lt"/>
              <a:buAutoNum type="arabicParenR"/>
              <a:defRPr/>
            </a:pPr>
            <a:r>
              <a:rPr lang="en-US" altLang="zh-CN" b="1" dirty="0" err="1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Pendapatan</a:t>
            </a:r>
            <a:r>
              <a:rPr lang="en-US" altLang="zh-CN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 Per </a:t>
            </a:r>
            <a:r>
              <a:rPr lang="en-US" altLang="zh-CN" b="1" dirty="0" err="1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Kapita</a:t>
            </a:r>
            <a:endParaRPr lang="en-US" altLang="zh-CN" b="1" dirty="0">
              <a:solidFill>
                <a:srgbClr val="FF0000"/>
              </a:solidFill>
              <a:latin typeface="Bookman Old Style" pitchFamily="18" charset="0"/>
              <a:cs typeface="华文楷体"/>
            </a:endParaRPr>
          </a:p>
          <a:p>
            <a:pPr marL="1663223" lvl="1" indent="-275081" fontAlgn="auto">
              <a:spcBef>
                <a:spcPct val="20000"/>
              </a:spcBef>
              <a:spcAft>
                <a:spcPts val="0"/>
              </a:spcAft>
              <a:buSzPct val="95000"/>
              <a:buFont typeface="+mj-lt"/>
              <a:buAutoNum type="arabicParenR"/>
              <a:defRPr/>
            </a:pPr>
            <a:r>
              <a:rPr lang="en-US" altLang="zh-CN" b="1" dirty="0" err="1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Ketimpangan</a:t>
            </a:r>
            <a:r>
              <a:rPr lang="en-US" altLang="zh-CN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Pendapatan</a:t>
            </a:r>
            <a:r>
              <a:rPr lang="en-US" altLang="zh-CN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 (Ratio Gini)</a:t>
            </a:r>
            <a:endParaRPr lang="id-ID" altLang="zh-CN" b="1" dirty="0">
              <a:solidFill>
                <a:srgbClr val="FF0000"/>
              </a:solidFill>
              <a:latin typeface="Bookman Old Style" pitchFamily="18" charset="0"/>
              <a:cs typeface="华文楷体"/>
            </a:endParaRPr>
          </a:p>
          <a:p>
            <a:pPr marL="938585" indent="-938585" fontAlgn="auto">
              <a:spcBef>
                <a:spcPct val="20000"/>
              </a:spcBef>
              <a:spcAft>
                <a:spcPts val="0"/>
              </a:spcAft>
              <a:buClr>
                <a:srgbClr val="B32C16"/>
              </a:buClr>
              <a:buSzPct val="95000"/>
              <a:defRPr/>
            </a:pPr>
            <a:r>
              <a:rPr lang="en-US" altLang="zh-CN" b="1" dirty="0">
                <a:solidFill>
                  <a:schemeClr val="dk1"/>
                </a:solidFill>
                <a:latin typeface="Bookman Old Style" pitchFamily="18" charset="0"/>
                <a:cs typeface="华文楷体"/>
              </a:rPr>
              <a:t>BAB : II.</a:t>
            </a:r>
            <a:r>
              <a:rPr lang="id-ID" altLang="zh-CN" b="1" dirty="0">
                <a:solidFill>
                  <a:schemeClr val="dk1"/>
                </a:solidFill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>
                <a:solidFill>
                  <a:schemeClr val="dk1"/>
                </a:solidFill>
                <a:latin typeface="Bookman Old Style" pitchFamily="18" charset="0"/>
                <a:cs typeface="华文楷体"/>
              </a:rPr>
              <a:t>RENCANA PEMBANGUNAN JANGKA</a:t>
            </a:r>
            <a:r>
              <a:rPr lang="id-ID" altLang="zh-CN" b="1" dirty="0">
                <a:solidFill>
                  <a:schemeClr val="dk1"/>
                </a:solidFill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>
                <a:solidFill>
                  <a:schemeClr val="dk1"/>
                </a:solidFill>
                <a:latin typeface="Bookman Old Style" pitchFamily="18" charset="0"/>
                <a:cs typeface="华文楷体"/>
              </a:rPr>
              <a:t>MENENGAH DAERAH (RPJMD)</a:t>
            </a:r>
            <a:endParaRPr lang="id-ID" altLang="zh-CN" b="1" dirty="0">
              <a:solidFill>
                <a:schemeClr val="dk1"/>
              </a:solidFill>
              <a:latin typeface="Bookman Old Style" pitchFamily="18" charset="0"/>
              <a:cs typeface="华文楷体"/>
            </a:endParaRPr>
          </a:p>
          <a:p>
            <a:pPr marL="1151263" indent="-220319">
              <a:spcBef>
                <a:spcPct val="20000"/>
              </a:spcBef>
              <a:buSzPct val="95000"/>
              <a:buFont typeface="+mj-lt"/>
              <a:buAutoNum type="alphaUcPeriod"/>
              <a:defRPr/>
            </a:pPr>
            <a:r>
              <a:rPr lang="en-US" altLang="zh-CN" b="1" dirty="0" err="1">
                <a:latin typeface="Bookman Old Style" pitchFamily="18" charset="0"/>
                <a:cs typeface="华文楷体"/>
              </a:rPr>
              <a:t>Visi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dan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Misi</a:t>
            </a:r>
            <a:endParaRPr lang="id-ID" altLang="zh-CN" b="1" dirty="0">
              <a:latin typeface="Bookman Old Style" pitchFamily="18" charset="0"/>
              <a:cs typeface="华文楷体"/>
            </a:endParaRPr>
          </a:p>
          <a:p>
            <a:pPr marL="1151263" indent="-220319">
              <a:spcBef>
                <a:spcPct val="20000"/>
              </a:spcBef>
              <a:buSzPct val="95000"/>
              <a:buFont typeface="+mj-lt"/>
              <a:buAutoNum type="alphaUcPeriod"/>
              <a:defRPr/>
            </a:pPr>
            <a:r>
              <a:rPr lang="en-US" altLang="zh-CN" b="1" dirty="0" err="1">
                <a:latin typeface="Bookman Old Style" pitchFamily="18" charset="0"/>
                <a:cs typeface="华文楷体"/>
              </a:rPr>
              <a:t>Strategi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dan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Arah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Kebijakan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Daerah</a:t>
            </a:r>
            <a:endParaRPr lang="id-ID" altLang="zh-CN" b="1" dirty="0">
              <a:latin typeface="Bookman Old Style" pitchFamily="18" charset="0"/>
              <a:cs typeface="华文楷体"/>
            </a:endParaRPr>
          </a:p>
          <a:p>
            <a:pPr marL="1151263" indent="-220319">
              <a:spcBef>
                <a:spcPct val="20000"/>
              </a:spcBef>
              <a:buSzPct val="95000"/>
              <a:buFont typeface="+mj-lt"/>
              <a:buAutoNum type="alphaUcPeriod"/>
              <a:defRPr/>
            </a:pPr>
            <a:r>
              <a:rPr lang="en-US" altLang="zh-CN" b="1" dirty="0" err="1">
                <a:latin typeface="Bookman Old Style" pitchFamily="18" charset="0"/>
                <a:cs typeface="华文楷体"/>
              </a:rPr>
              <a:t>Prioritas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daerah</a:t>
            </a:r>
            <a:endParaRPr lang="id-ID" altLang="zh-CN" b="1" dirty="0">
              <a:latin typeface="Bookman Old Style" pitchFamily="18" charset="0"/>
              <a:cs typeface="华文楷体"/>
            </a:endParaRPr>
          </a:p>
          <a:p>
            <a:pPr marL="1226400" indent="-295456">
              <a:spcBef>
                <a:spcPct val="20000"/>
              </a:spcBef>
              <a:buSzPct val="95000"/>
              <a:buFont typeface="+mj-lt"/>
              <a:buAutoNum type="alphaUcPeriod" startAt="2"/>
              <a:tabLst>
                <a:tab pos="1290077" algn="l"/>
              </a:tabLst>
              <a:defRPr/>
            </a:pPr>
            <a:endParaRPr lang="en-US" altLang="zh-CN" sz="962" b="1" dirty="0">
              <a:latin typeface="Bookman Old Style" pitchFamily="18" charset="0"/>
              <a:cs typeface="华文楷体"/>
            </a:endParaRPr>
          </a:p>
          <a:p>
            <a:pPr marL="212678" lvl="1" indent="-212678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tabLst>
                <a:tab pos="1290077" algn="l"/>
              </a:tabLst>
              <a:defRPr/>
            </a:pPr>
            <a:endParaRPr lang="en-US" altLang="zh-CN" sz="962" b="1" dirty="0">
              <a:solidFill>
                <a:schemeClr val="dk1"/>
              </a:solidFill>
              <a:latin typeface="Bookman Old Style" pitchFamily="18" charset="0"/>
              <a:cs typeface="华文楷体"/>
            </a:endParaRPr>
          </a:p>
          <a:p>
            <a:pPr marL="412621" indent="-412621" fontAlgn="auto">
              <a:spcBef>
                <a:spcPct val="20000"/>
              </a:spcBef>
              <a:spcAft>
                <a:spcPts val="0"/>
              </a:spcAft>
              <a:buClr>
                <a:srgbClr val="B32C16"/>
              </a:buClr>
              <a:buSzPct val="95000"/>
              <a:tabLst>
                <a:tab pos="1290077" algn="l"/>
              </a:tabLst>
              <a:defRPr/>
            </a:pPr>
            <a:endParaRPr lang="en-US" altLang="zh-CN" sz="1284" b="1" dirty="0">
              <a:solidFill>
                <a:schemeClr val="dk1"/>
              </a:solidFill>
              <a:latin typeface="Bookman Old Style" pitchFamily="18" charset="0"/>
              <a:cs typeface="华文楷体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405040" y="165124"/>
            <a:ext cx="7152976" cy="42795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36682" tIns="0" rIns="36682" bIns="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70000"/>
              <a:defRPr/>
            </a:pPr>
            <a:r>
              <a:rPr lang="en-US" altLang="zh-CN" sz="1926" b="1" cap="all" dirty="0" err="1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lanjutan</a:t>
            </a:r>
            <a:endParaRPr lang="en-US" altLang="zh-CN" sz="1926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63512" y="762000"/>
            <a:ext cx="9753600" cy="5930876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412621" indent="-412621">
              <a:spcBef>
                <a:spcPct val="20000"/>
              </a:spcBef>
              <a:buClr>
                <a:srgbClr val="B32C16"/>
              </a:buClr>
              <a:buSzPct val="95000"/>
              <a:tabLst>
                <a:tab pos="1290077" algn="l"/>
              </a:tabLst>
              <a:defRPr/>
            </a:pPr>
            <a:r>
              <a:rPr lang="en-US" altLang="zh-CN" b="1" dirty="0">
                <a:latin typeface="Bookman Old Style" pitchFamily="18" charset="0"/>
                <a:cs typeface="华文楷体"/>
              </a:rPr>
              <a:t>BAB : III</a:t>
            </a:r>
            <a:r>
              <a:rPr lang="id-ID" altLang="zh-CN" b="1" dirty="0">
                <a:latin typeface="Bookman Old Style" pitchFamily="18" charset="0"/>
                <a:cs typeface="华文楷体"/>
              </a:rPr>
              <a:t>. 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URUSAN </a:t>
            </a:r>
            <a:r>
              <a:rPr lang="id-ID" altLang="zh-CN" b="1" dirty="0">
                <a:latin typeface="Bookman Old Style" pitchFamily="18" charset="0"/>
                <a:cs typeface="华文楷体"/>
              </a:rPr>
              <a:t>KONKUREN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, FUNGSI PENUNJANG URUSAN</a:t>
            </a:r>
            <a:r>
              <a:rPr lang="id-ID" altLang="zh-CN" b="1" dirty="0">
                <a:latin typeface="Bookman Old Style" pitchFamily="18" charset="0"/>
                <a:cs typeface="华文楷体"/>
              </a:rPr>
              <a:t>   </a:t>
            </a:r>
          </a:p>
          <a:p>
            <a:pPr marL="412621" indent="-412621">
              <a:spcBef>
                <a:spcPct val="20000"/>
              </a:spcBef>
              <a:buClr>
                <a:srgbClr val="B32C16"/>
              </a:buClr>
              <a:buSzPct val="95000"/>
              <a:tabLst>
                <a:tab pos="1290077" algn="l"/>
              </a:tabLst>
              <a:defRPr/>
            </a:pPr>
            <a:r>
              <a:rPr lang="id-ID" altLang="zh-CN" b="1" dirty="0">
                <a:latin typeface="Bookman Old Style" pitchFamily="18" charset="0"/>
                <a:cs typeface="华文楷体"/>
              </a:rPr>
              <a:t>	        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PEMERINTAHAN DAERAH </a:t>
            </a:r>
            <a:r>
              <a:rPr lang="id-ID" altLang="zh-CN" b="1" dirty="0">
                <a:latin typeface="Bookman Old Style" pitchFamily="18" charset="0"/>
                <a:cs typeface="华文楷体"/>
              </a:rPr>
              <a:t>DAN URUSAN PEMERINTAHAN UMUM</a:t>
            </a:r>
          </a:p>
          <a:p>
            <a:pPr marL="1151263" indent="-220319">
              <a:spcBef>
                <a:spcPct val="20000"/>
              </a:spcBef>
              <a:buSzPct val="95000"/>
              <a:buFont typeface="+mj-lt"/>
              <a:buAutoNum type="alphaUcPeriod"/>
              <a:defRPr/>
            </a:pPr>
            <a:r>
              <a:rPr lang="id-ID" altLang="zh-CN" b="1" dirty="0">
                <a:latin typeface="Bookman Old Style" pitchFamily="18" charset="0"/>
                <a:cs typeface="华文楷体"/>
              </a:rPr>
              <a:t>Urusan Konkuren</a:t>
            </a:r>
          </a:p>
          <a:p>
            <a:pPr marL="1151263" indent="-220319">
              <a:spcBef>
                <a:spcPct val="20000"/>
              </a:spcBef>
              <a:buSzPct val="95000"/>
              <a:defRPr/>
            </a:pPr>
            <a:r>
              <a:rPr lang="id-ID" altLang="zh-CN" b="1" dirty="0">
                <a:latin typeface="Bookman Old Style" pitchFamily="18" charset="0"/>
                <a:cs typeface="华文楷体"/>
              </a:rPr>
              <a:t>	a. Ringkasan Urusan Wajib</a:t>
            </a:r>
          </a:p>
          <a:p>
            <a:pPr marL="1151263" indent="-220319">
              <a:spcBef>
                <a:spcPct val="20000"/>
              </a:spcBef>
              <a:buSzPct val="95000"/>
              <a:defRPr/>
            </a:pPr>
            <a:r>
              <a:rPr lang="id-ID" altLang="zh-CN" b="1" dirty="0">
                <a:latin typeface="Bookman Old Style" pitchFamily="18" charset="0"/>
                <a:cs typeface="华文楷体"/>
              </a:rPr>
              <a:t>	b. Ringkasan Urusan Pilihan</a:t>
            </a:r>
          </a:p>
          <a:p>
            <a:pPr marL="1151263" indent="-220319">
              <a:spcBef>
                <a:spcPct val="20000"/>
              </a:spcBef>
              <a:buSzPct val="95000"/>
              <a:buFont typeface="+mj-lt"/>
              <a:buAutoNum type="alphaUcPeriod" startAt="2"/>
              <a:defRPr/>
            </a:pPr>
            <a:r>
              <a:rPr lang="en-US" altLang="zh-CN" b="1" dirty="0" err="1">
                <a:latin typeface="Bookman Old Style" pitchFamily="18" charset="0"/>
                <a:cs typeface="华文楷体"/>
              </a:rPr>
              <a:t>Ringkasan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Fungsi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Penunjang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Urusan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Pemerintahan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Daerah (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Perencanaan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,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Keuangan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,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Kepegawaian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,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Pengawasan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,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Pendidikan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dan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Pelatihan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,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Penelitian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dan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Pengembangan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,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dan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Fungsi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Penunjang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lainnya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)</a:t>
            </a:r>
            <a:endParaRPr lang="id-ID" altLang="zh-CN" b="1" dirty="0">
              <a:latin typeface="Bookman Old Style" pitchFamily="18" charset="0"/>
              <a:cs typeface="华文楷体"/>
            </a:endParaRPr>
          </a:p>
          <a:p>
            <a:pPr marL="1151263" indent="-220319">
              <a:spcBef>
                <a:spcPct val="20000"/>
              </a:spcBef>
              <a:buSzPct val="95000"/>
              <a:buFont typeface="+mj-lt"/>
              <a:buAutoNum type="alphaUcPeriod" startAt="2"/>
              <a:defRPr/>
            </a:pPr>
            <a:r>
              <a:rPr lang="en-US" altLang="zh-CN" b="1" dirty="0" err="1">
                <a:latin typeface="Bookman Old Style" pitchFamily="18" charset="0"/>
                <a:cs typeface="华文楷体"/>
              </a:rPr>
              <a:t>Ringkasan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Urusan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Pemerintahan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Umum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(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Kesbangpol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)</a:t>
            </a:r>
            <a:endParaRPr lang="id-ID" altLang="zh-CN" b="1" dirty="0">
              <a:latin typeface="Bookman Old Style" pitchFamily="18" charset="0"/>
              <a:cs typeface="华文楷体"/>
            </a:endParaRPr>
          </a:p>
          <a:p>
            <a:pPr marL="1151263" indent="-220319">
              <a:spcBef>
                <a:spcPct val="20000"/>
              </a:spcBef>
              <a:buSzPct val="95000"/>
              <a:buFont typeface="+mj-lt"/>
              <a:buAutoNum type="alphaUcPeriod" startAt="2"/>
              <a:defRPr/>
            </a:pPr>
            <a:r>
              <a:rPr lang="id-ID" altLang="zh-CN" b="1" dirty="0">
                <a:latin typeface="Bookman Old Style" pitchFamily="18" charset="0"/>
                <a:cs typeface="华文楷体"/>
              </a:rPr>
              <a:t>Indikator Kinerja Kunci (IKK)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id-ID" altLang="zh-CN" b="1" dirty="0">
                <a:latin typeface="Bookman Old Style" pitchFamily="18" charset="0"/>
                <a:cs typeface="华文楷体"/>
              </a:rPr>
              <a:t>BAB : 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I</a:t>
            </a:r>
            <a:r>
              <a:rPr lang="id-ID" altLang="zh-CN" b="1" dirty="0">
                <a:latin typeface="Bookman Old Style" pitchFamily="18" charset="0"/>
                <a:cs typeface="华文楷体"/>
              </a:rPr>
              <a:t>V. 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REALISASI PELAKSANAAN RENCANA KERJA PEMERINTAH  (RKP) 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altLang="zh-CN" b="1" dirty="0">
                <a:latin typeface="Bookman Old Style" pitchFamily="18" charset="0"/>
                <a:cs typeface="华文楷体"/>
              </a:rPr>
              <a:t>               TAHUN 201</a:t>
            </a:r>
            <a:r>
              <a:rPr lang="id-ID" altLang="zh-CN" b="1" dirty="0">
                <a:latin typeface="Bookman Old Style" pitchFamily="18" charset="0"/>
                <a:cs typeface="华文楷体"/>
              </a:rPr>
              <a:t>9</a:t>
            </a:r>
          </a:p>
          <a:p>
            <a:pPr marL="937311" algn="just">
              <a:defRPr/>
            </a:pPr>
            <a:r>
              <a:rPr lang="en-US" altLang="zh-CN" b="1" dirty="0" err="1">
                <a:latin typeface="Bookman Old Style" pitchFamily="18" charset="0"/>
                <a:cs typeface="华文楷体"/>
              </a:rPr>
              <a:t>Penjabaran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pelaksanaan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program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nasional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yang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dilaksanakan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oleh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Pemerintah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Daerah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berdasarkan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Rencana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Kerja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Pemerintah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(RKP) </a:t>
            </a:r>
            <a:r>
              <a:rPr lang="en-US" altLang="zh-CN" b="1" dirty="0" err="1">
                <a:latin typeface="Bookman Old Style" pitchFamily="18" charset="0"/>
                <a:cs typeface="华文楷体"/>
              </a:rPr>
              <a:t>tahun</a:t>
            </a:r>
            <a:r>
              <a:rPr lang="en-US" altLang="zh-CN" b="1" dirty="0">
                <a:latin typeface="Bookman Old Style" pitchFamily="18" charset="0"/>
                <a:cs typeface="华文楷体"/>
              </a:rPr>
              <a:t> 201</a:t>
            </a:r>
            <a:r>
              <a:rPr lang="id-ID" altLang="zh-CN" b="1" dirty="0">
                <a:latin typeface="Bookman Old Style" pitchFamily="18" charset="0"/>
                <a:cs typeface="华文楷体"/>
              </a:rPr>
              <a:t>9</a:t>
            </a:r>
          </a:p>
          <a:p>
            <a:pPr marL="412621" indent="-412621" fontAlgn="auto">
              <a:spcAft>
                <a:spcPts val="0"/>
              </a:spcAft>
              <a:tabLst>
                <a:tab pos="1290077" algn="l"/>
              </a:tabLst>
              <a:defRPr/>
            </a:pPr>
            <a:r>
              <a:rPr lang="en-US" altLang="zh-CN" b="1" dirty="0">
                <a:solidFill>
                  <a:schemeClr val="dk1"/>
                </a:solidFill>
                <a:latin typeface="Bookman Old Style" pitchFamily="18" charset="0"/>
                <a:cs typeface="华文楷体"/>
              </a:rPr>
              <a:t>BAB </a:t>
            </a:r>
            <a:r>
              <a:rPr lang="id-ID" altLang="zh-CN" b="1" dirty="0">
                <a:solidFill>
                  <a:schemeClr val="dk1"/>
                </a:solidFill>
                <a:latin typeface="Bookman Old Style" pitchFamily="18" charset="0"/>
                <a:cs typeface="华文楷体"/>
              </a:rPr>
              <a:t>: </a:t>
            </a:r>
            <a:r>
              <a:rPr lang="en-US" altLang="zh-CN" b="1" dirty="0">
                <a:solidFill>
                  <a:schemeClr val="dk1"/>
                </a:solidFill>
                <a:latin typeface="Bookman Old Style" pitchFamily="18" charset="0"/>
                <a:cs typeface="华文楷体"/>
              </a:rPr>
              <a:t>V</a:t>
            </a:r>
            <a:r>
              <a:rPr lang="id-ID" altLang="zh-CN" b="1" dirty="0">
                <a:solidFill>
                  <a:schemeClr val="dk1"/>
                </a:solidFill>
                <a:latin typeface="Bookman Old Style" pitchFamily="18" charset="0"/>
                <a:cs typeface="华文楷体"/>
              </a:rPr>
              <a:t>.  </a:t>
            </a:r>
            <a:r>
              <a:rPr lang="en-US" altLang="zh-CN" b="1" dirty="0">
                <a:solidFill>
                  <a:schemeClr val="dk1"/>
                </a:solidFill>
                <a:latin typeface="Bookman Old Style" pitchFamily="18" charset="0"/>
                <a:cs typeface="华文楷体"/>
              </a:rPr>
              <a:t>TUGAS PEMBANTUAN</a:t>
            </a:r>
            <a:endParaRPr lang="id-ID" altLang="zh-CN" b="1" dirty="0">
              <a:solidFill>
                <a:schemeClr val="dk1"/>
              </a:solidFill>
              <a:latin typeface="Bookman Old Style" pitchFamily="18" charset="0"/>
              <a:cs typeface="华文楷体"/>
            </a:endParaRPr>
          </a:p>
          <a:p>
            <a:pPr marL="1222579" indent="-285269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id-ID" altLang="zh-CN" b="1" dirty="0">
                <a:solidFill>
                  <a:srgbClr val="000000"/>
                </a:solidFill>
                <a:latin typeface="Bookman Old Style" pitchFamily="18" charset="0"/>
                <a:cs typeface="华文楷体"/>
              </a:rPr>
              <a:t>Tugas Pembantuan Yang Diterima</a:t>
            </a:r>
          </a:p>
          <a:p>
            <a:pPr marL="1222579" indent="-285269" fontAlgn="auto">
              <a:spcAft>
                <a:spcPts val="0"/>
              </a:spcAft>
              <a:buFont typeface="+mj-lt"/>
              <a:buAutoNum type="alphaUcPeriod"/>
              <a:defRPr/>
            </a:pPr>
            <a:r>
              <a:rPr lang="id-ID" altLang="zh-CN" b="1" dirty="0">
                <a:solidFill>
                  <a:srgbClr val="000000"/>
                </a:solidFill>
                <a:latin typeface="Bookman Old Style" pitchFamily="18" charset="0"/>
                <a:cs typeface="华文楷体"/>
              </a:rPr>
              <a:t>Tugas Pembantuan Yang Diberikan </a:t>
            </a:r>
          </a:p>
          <a:p>
            <a:pPr marL="212678" lvl="1" indent="-212678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tabLst>
                <a:tab pos="1290077" algn="l"/>
              </a:tabLst>
              <a:defRPr/>
            </a:pPr>
            <a:endParaRPr lang="en-US" altLang="zh-CN" b="1" dirty="0">
              <a:solidFill>
                <a:schemeClr val="dk1"/>
              </a:solidFill>
              <a:latin typeface="Bookman Old Style" pitchFamily="18" charset="0"/>
              <a:cs typeface="华文楷体"/>
            </a:endParaRPr>
          </a:p>
          <a:p>
            <a:pPr marL="412621" indent="-412621" fontAlgn="auto">
              <a:spcBef>
                <a:spcPct val="20000"/>
              </a:spcBef>
              <a:spcAft>
                <a:spcPts val="0"/>
              </a:spcAft>
              <a:buClr>
                <a:srgbClr val="B32C16"/>
              </a:buClr>
              <a:buSzPct val="95000"/>
              <a:tabLst>
                <a:tab pos="1290077" algn="l"/>
              </a:tabLst>
              <a:defRPr/>
            </a:pPr>
            <a:endParaRPr lang="en-US" altLang="zh-CN" b="1" dirty="0">
              <a:solidFill>
                <a:schemeClr val="dk1"/>
              </a:solidFill>
              <a:latin typeface="Bookman Old Style" pitchFamily="18" charset="0"/>
              <a:cs typeface="华文楷体"/>
            </a:endParaRPr>
          </a:p>
        </p:txBody>
      </p:sp>
    </p:spTree>
    <p:extLst>
      <p:ext uri="{BB962C8B-B14F-4D97-AF65-F5344CB8AC3E}">
        <p14:creationId xmlns:p14="http://schemas.microsoft.com/office/powerpoint/2010/main" val="126032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39712" y="838200"/>
            <a:ext cx="9601200" cy="5867399"/>
          </a:xfrm>
          <a:solidFill>
            <a:schemeClr val="bg2">
              <a:lumMod val="90000"/>
            </a:schemeClr>
          </a:solidFill>
        </p:spPr>
        <p:txBody>
          <a:bodyPr rtlCol="0">
            <a:noAutofit/>
          </a:bodyPr>
          <a:lstStyle/>
          <a:p>
            <a:pPr marL="412621" indent="-412621" eaLnBrk="1" fontAlgn="auto" hangingPunct="1">
              <a:spcAft>
                <a:spcPts val="0"/>
              </a:spcAft>
              <a:buNone/>
              <a:tabLst>
                <a:tab pos="1290077" algn="l"/>
              </a:tabLst>
              <a:defRPr/>
            </a:pPr>
            <a:r>
              <a:rPr lang="en-US" altLang="zh-CN" sz="1800" b="1" dirty="0">
                <a:solidFill>
                  <a:schemeClr val="dk1"/>
                </a:solidFill>
                <a:latin typeface="Bookman Old Style" pitchFamily="18" charset="0"/>
                <a:cs typeface="华文楷体"/>
              </a:rPr>
              <a:t>BAB : V</a:t>
            </a:r>
            <a:r>
              <a:rPr lang="id-ID" altLang="zh-CN" sz="1800" b="1" dirty="0">
                <a:solidFill>
                  <a:schemeClr val="dk1"/>
                </a:solidFill>
                <a:latin typeface="Bookman Old Style" pitchFamily="18" charset="0"/>
                <a:cs typeface="华文楷体"/>
              </a:rPr>
              <a:t>I.  TUGAS UMUM PEMERINTAHAN</a:t>
            </a:r>
            <a:endParaRPr lang="id-ID" altLang="zh-CN" sz="1800" b="1" dirty="0">
              <a:latin typeface="Bookman Old Style" pitchFamily="18" charset="0"/>
              <a:cs typeface="华文楷体"/>
            </a:endParaRPr>
          </a:p>
          <a:p>
            <a:pPr marL="1222579" indent="-285269" eaLnBrk="1" hangingPunct="1">
              <a:buClrTx/>
              <a:buFont typeface="+mj-lt"/>
              <a:buAutoNum type="alphaUcPeriod"/>
              <a:defRPr/>
            </a:pPr>
            <a:r>
              <a:rPr lang="en-US" altLang="zh-CN" sz="1800" b="1" dirty="0">
                <a:latin typeface="Bookman Old Style" pitchFamily="18" charset="0"/>
                <a:cs typeface="华文楷体"/>
              </a:rPr>
              <a:t>K</a:t>
            </a:r>
            <a:r>
              <a:rPr lang="id-ID" altLang="zh-CN" sz="1800" b="1" dirty="0">
                <a:latin typeface="Bookman Old Style" pitchFamily="18" charset="0"/>
                <a:cs typeface="华文楷体"/>
              </a:rPr>
              <a:t>erjasama Antar Daerah </a:t>
            </a:r>
          </a:p>
          <a:p>
            <a:pPr marL="1222579" indent="-285269" eaLnBrk="1" hangingPunct="1">
              <a:buClrTx/>
              <a:buFont typeface="+mj-lt"/>
              <a:buAutoNum type="alphaUcPeriod"/>
              <a:defRPr/>
            </a:pPr>
            <a:r>
              <a:rPr lang="en-US" altLang="zh-CN" sz="1800" b="1" dirty="0">
                <a:latin typeface="Bookman Old Style" pitchFamily="18" charset="0"/>
                <a:cs typeface="华文楷体"/>
              </a:rPr>
              <a:t>K</a:t>
            </a:r>
            <a:r>
              <a:rPr lang="id-ID" altLang="zh-CN" sz="1800" b="1" dirty="0">
                <a:latin typeface="Bookman Old Style" pitchFamily="18" charset="0"/>
                <a:cs typeface="华文楷体"/>
              </a:rPr>
              <a:t>erjasama Daerah Dengan Pihak Ketiga</a:t>
            </a:r>
          </a:p>
          <a:p>
            <a:pPr marL="1222579" indent="-285269" eaLnBrk="1" hangingPunct="1">
              <a:buClrTx/>
              <a:buFont typeface="+mj-lt"/>
              <a:buAutoNum type="alphaUcPeriod"/>
              <a:defRPr/>
            </a:pPr>
            <a:r>
              <a:rPr lang="en-US" altLang="zh-CN" sz="1800" b="1" dirty="0" err="1">
                <a:latin typeface="Bookman Old Style" pitchFamily="18" charset="0"/>
                <a:cs typeface="华文楷体"/>
              </a:rPr>
              <a:t>Koordinasi</a:t>
            </a:r>
            <a:r>
              <a:rPr lang="en-US" altLang="zh-CN" sz="1800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sz="1800" b="1" dirty="0" err="1">
                <a:latin typeface="Bookman Old Style" pitchFamily="18" charset="0"/>
                <a:cs typeface="华文楷体"/>
              </a:rPr>
              <a:t>Dengan</a:t>
            </a:r>
            <a:r>
              <a:rPr lang="en-US" altLang="zh-CN" sz="1800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sz="1800" b="1" dirty="0" err="1">
                <a:latin typeface="Bookman Old Style" pitchFamily="18" charset="0"/>
                <a:cs typeface="华文楷体"/>
              </a:rPr>
              <a:t>Instansi</a:t>
            </a:r>
            <a:r>
              <a:rPr lang="en-US" altLang="zh-CN" sz="1800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sz="1800" b="1" dirty="0" err="1">
                <a:latin typeface="Bookman Old Style" pitchFamily="18" charset="0"/>
                <a:cs typeface="华文楷体"/>
              </a:rPr>
              <a:t>Vertikal</a:t>
            </a:r>
            <a:r>
              <a:rPr lang="en-US" altLang="zh-CN" sz="1800" b="1" dirty="0">
                <a:latin typeface="Bookman Old Style" pitchFamily="18" charset="0"/>
                <a:cs typeface="华文楷体"/>
              </a:rPr>
              <a:t> Di </a:t>
            </a:r>
            <a:r>
              <a:rPr lang="en-US" altLang="zh-CN" sz="1800" b="1" dirty="0" err="1">
                <a:latin typeface="Bookman Old Style" pitchFamily="18" charset="0"/>
                <a:cs typeface="华文楷体"/>
              </a:rPr>
              <a:t>Daera</a:t>
            </a:r>
            <a:r>
              <a:rPr lang="id-ID" altLang="zh-CN" sz="1800" b="1" dirty="0">
                <a:latin typeface="Bookman Old Style" pitchFamily="18" charset="0"/>
                <a:cs typeface="华文楷体"/>
              </a:rPr>
              <a:t>h</a:t>
            </a:r>
          </a:p>
          <a:p>
            <a:pPr marL="1222579" indent="-285269" eaLnBrk="1" hangingPunct="1">
              <a:buClrTx/>
              <a:buFont typeface="+mj-lt"/>
              <a:buAutoNum type="alphaUcPeriod"/>
              <a:defRPr/>
            </a:pPr>
            <a:r>
              <a:rPr lang="en-US" altLang="zh-CN" sz="1800" b="1" dirty="0" err="1">
                <a:latin typeface="Bookman Old Style" pitchFamily="18" charset="0"/>
                <a:cs typeface="华文楷体"/>
              </a:rPr>
              <a:t>Pembinaan</a:t>
            </a:r>
            <a:r>
              <a:rPr lang="en-US" altLang="zh-CN" sz="1800" b="1" dirty="0">
                <a:latin typeface="Bookman Old Style" pitchFamily="18" charset="0"/>
                <a:cs typeface="华文楷体"/>
              </a:rPr>
              <a:t> Batas Wilayah</a:t>
            </a:r>
            <a:endParaRPr lang="id-ID" altLang="zh-CN" sz="1800" b="1" dirty="0">
              <a:latin typeface="Bookman Old Style" pitchFamily="18" charset="0"/>
              <a:cs typeface="华文楷体"/>
            </a:endParaRPr>
          </a:p>
          <a:p>
            <a:pPr marL="1222579" indent="-285269" eaLnBrk="1" hangingPunct="1">
              <a:buClrTx/>
              <a:buFont typeface="+mj-lt"/>
              <a:buAutoNum type="alphaUcPeriod"/>
              <a:defRPr/>
            </a:pPr>
            <a:r>
              <a:rPr lang="en-US" altLang="zh-CN" sz="1800" b="1" dirty="0" err="1">
                <a:latin typeface="Bookman Old Style" pitchFamily="18" charset="0"/>
                <a:cs typeface="华文楷体"/>
              </a:rPr>
              <a:t>Pencegahan</a:t>
            </a:r>
            <a:r>
              <a:rPr lang="en-US" altLang="zh-CN" sz="1800" b="1" dirty="0">
                <a:latin typeface="Bookman Old Style" pitchFamily="18" charset="0"/>
                <a:cs typeface="华文楷体"/>
              </a:rPr>
              <a:t> Dan </a:t>
            </a:r>
            <a:r>
              <a:rPr lang="en-US" altLang="zh-CN" sz="1800" b="1" dirty="0" err="1">
                <a:latin typeface="Bookman Old Style" pitchFamily="18" charset="0"/>
                <a:cs typeface="华文楷体"/>
              </a:rPr>
              <a:t>Penanggulangan</a:t>
            </a:r>
            <a:r>
              <a:rPr lang="en-US" altLang="zh-CN" sz="1800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sz="1800" b="1" dirty="0" err="1">
                <a:latin typeface="Bookman Old Style" pitchFamily="18" charset="0"/>
                <a:cs typeface="华文楷体"/>
              </a:rPr>
              <a:t>Bencan</a:t>
            </a:r>
            <a:r>
              <a:rPr lang="id-ID" altLang="zh-CN" sz="1800" b="1" dirty="0">
                <a:latin typeface="Bookman Old Style" pitchFamily="18" charset="0"/>
                <a:cs typeface="华文楷体"/>
              </a:rPr>
              <a:t>a</a:t>
            </a:r>
          </a:p>
          <a:p>
            <a:pPr marL="1222579" indent="-285269" eaLnBrk="1" hangingPunct="1">
              <a:buClrTx/>
              <a:buFont typeface="+mj-lt"/>
              <a:buAutoNum type="alphaUcPeriod"/>
              <a:defRPr/>
            </a:pPr>
            <a:r>
              <a:rPr lang="en-US" altLang="zh-CN" sz="1800" b="1" dirty="0" err="1">
                <a:latin typeface="Bookman Old Style" pitchFamily="18" charset="0"/>
                <a:cs typeface="华文楷体"/>
              </a:rPr>
              <a:t>Pengelolaan</a:t>
            </a:r>
            <a:r>
              <a:rPr lang="en-US" altLang="zh-CN" sz="1800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sz="1800" b="1" dirty="0" err="1">
                <a:latin typeface="Bookman Old Style" pitchFamily="18" charset="0"/>
                <a:cs typeface="华文楷体"/>
              </a:rPr>
              <a:t>Kawasan</a:t>
            </a:r>
            <a:r>
              <a:rPr lang="en-US" altLang="zh-CN" sz="1800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sz="1800" b="1" dirty="0" err="1">
                <a:latin typeface="Bookman Old Style" pitchFamily="18" charset="0"/>
                <a:cs typeface="华文楷体"/>
              </a:rPr>
              <a:t>Khusus</a:t>
            </a:r>
            <a:endParaRPr lang="id-ID" altLang="zh-CN" sz="1800" b="1" dirty="0">
              <a:latin typeface="Bookman Old Style" pitchFamily="18" charset="0"/>
              <a:cs typeface="华文楷体"/>
            </a:endParaRPr>
          </a:p>
          <a:p>
            <a:pPr marL="1222579" indent="-285269" eaLnBrk="1" hangingPunct="1">
              <a:buClrTx/>
              <a:buFont typeface="+mj-lt"/>
              <a:buAutoNum type="alphaUcPeriod"/>
              <a:defRPr/>
            </a:pPr>
            <a:r>
              <a:rPr lang="en-US" altLang="zh-CN" sz="1800" b="1" dirty="0" err="1">
                <a:latin typeface="Bookman Old Style" pitchFamily="18" charset="0"/>
                <a:cs typeface="华文楷体"/>
              </a:rPr>
              <a:t>Penyelenggaraan</a:t>
            </a:r>
            <a:r>
              <a:rPr lang="en-US" altLang="zh-CN" sz="1800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sz="1800" b="1" dirty="0" err="1">
                <a:latin typeface="Bookman Old Style" pitchFamily="18" charset="0"/>
                <a:cs typeface="华文楷体"/>
              </a:rPr>
              <a:t>Ketenteraman</a:t>
            </a:r>
            <a:r>
              <a:rPr lang="en-US" altLang="zh-CN" sz="1800" b="1" dirty="0">
                <a:latin typeface="Bookman Old Style" pitchFamily="18" charset="0"/>
                <a:cs typeface="华文楷体"/>
              </a:rPr>
              <a:t> Dan </a:t>
            </a:r>
            <a:r>
              <a:rPr lang="en-US" altLang="zh-CN" sz="1800" b="1" dirty="0" err="1">
                <a:latin typeface="Bookman Old Style" pitchFamily="18" charset="0"/>
                <a:cs typeface="华文楷体"/>
              </a:rPr>
              <a:t>Ketertiban</a:t>
            </a:r>
            <a:r>
              <a:rPr lang="en-US" altLang="zh-CN" sz="1800" b="1" dirty="0">
                <a:latin typeface="Bookman Old Style" pitchFamily="18" charset="0"/>
                <a:cs typeface="华文楷体"/>
              </a:rPr>
              <a:t> </a:t>
            </a:r>
            <a:r>
              <a:rPr lang="en-US" altLang="zh-CN" sz="1800" b="1" dirty="0" err="1">
                <a:latin typeface="Bookman Old Style" pitchFamily="18" charset="0"/>
                <a:cs typeface="华文楷体"/>
              </a:rPr>
              <a:t>Umum</a:t>
            </a:r>
            <a:endParaRPr lang="en-US" altLang="zh-CN" sz="1800" b="1" dirty="0">
              <a:latin typeface="Bookman Old Style" pitchFamily="18" charset="0"/>
              <a:cs typeface="华文楷体"/>
            </a:endParaRPr>
          </a:p>
          <a:p>
            <a:pPr marL="412621" indent="-412621" eaLnBrk="1" hangingPunct="1">
              <a:buNone/>
              <a:tabLst>
                <a:tab pos="1290077" algn="l"/>
              </a:tabLst>
              <a:defRPr/>
            </a:pPr>
            <a:r>
              <a:rPr lang="id-ID" altLang="zh-CN" sz="18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BAB : VII. PENERAPAN DAN PENCAPAIAN SPM (Berdasarkan PP No 2 Tahun   </a:t>
            </a:r>
          </a:p>
          <a:p>
            <a:pPr marL="412621" indent="-412621" eaLnBrk="1" hangingPunct="1">
              <a:buNone/>
              <a:tabLst>
                <a:tab pos="1290077" algn="l"/>
              </a:tabLst>
              <a:defRPr/>
            </a:pPr>
            <a:r>
              <a:rPr lang="id-ID" altLang="zh-CN" sz="18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                2018)</a:t>
            </a:r>
          </a:p>
          <a:p>
            <a:pPr marL="1212392" indent="-275081" algn="just" eaLnBrk="1" hangingPunct="1">
              <a:buFont typeface="Wingdings 2" pitchFamily="18" charset="2"/>
              <a:buAutoNum type="alphaUcPeriod"/>
              <a:defRPr/>
            </a:pPr>
            <a:r>
              <a:rPr lang="id-ID" altLang="zh-CN" sz="18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Jenis Pelayanan  Dasar</a:t>
            </a:r>
          </a:p>
          <a:p>
            <a:pPr marL="1212392" indent="-275081" algn="just" eaLnBrk="1" hangingPunct="1">
              <a:buFont typeface="Wingdings 2" pitchFamily="18" charset="2"/>
              <a:buAutoNum type="alphaUcPeriod"/>
              <a:defRPr/>
            </a:pPr>
            <a:r>
              <a:rPr lang="id-ID" altLang="zh-CN" sz="18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Target Pencapaian SPM oleh Daerah (Termaktub dalam Dokumen Perencanaan Daerah baik RPJMD Maupun RKPD)</a:t>
            </a:r>
          </a:p>
          <a:p>
            <a:pPr marL="1212392" indent="-275081" algn="just" eaLnBrk="1" hangingPunct="1">
              <a:buFont typeface="Wingdings 2" pitchFamily="18" charset="2"/>
              <a:buAutoNum type="alphaUcPeriod"/>
              <a:defRPr/>
            </a:pPr>
            <a:r>
              <a:rPr lang="id-ID" altLang="zh-CN" sz="18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Realisasi Anggaran berdasarkan Program dan Kegiatan</a:t>
            </a:r>
          </a:p>
          <a:p>
            <a:pPr marL="1212392" indent="-275081" algn="just" eaLnBrk="1" hangingPunct="1">
              <a:buFont typeface="Wingdings 2" pitchFamily="18" charset="2"/>
              <a:buAutoNum type="alphaUcPeriod"/>
              <a:defRPr/>
            </a:pPr>
            <a:r>
              <a:rPr lang="id-ID" altLang="zh-CN" sz="18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Alokasi Anggaran berdasarkan Program dan Kegiatan</a:t>
            </a:r>
          </a:p>
          <a:p>
            <a:pPr marL="1212392" indent="-275081" algn="just" eaLnBrk="1" hangingPunct="1">
              <a:buFont typeface="Wingdings 2" pitchFamily="18" charset="2"/>
              <a:buAutoNum type="alphaUcPeriod"/>
              <a:defRPr/>
            </a:pPr>
            <a:r>
              <a:rPr lang="id-ID" altLang="zh-CN" sz="18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Dukungan Personil</a:t>
            </a:r>
          </a:p>
          <a:p>
            <a:pPr marL="1212392" indent="-275081" algn="just" eaLnBrk="1" hangingPunct="1">
              <a:buFont typeface="Wingdings 2" pitchFamily="18" charset="2"/>
              <a:buAutoNum type="alphaUcPeriod"/>
              <a:defRPr/>
            </a:pPr>
            <a:r>
              <a:rPr lang="id-ID" altLang="zh-CN" sz="1800" b="1" dirty="0">
                <a:solidFill>
                  <a:srgbClr val="FF0000"/>
                </a:solidFill>
                <a:latin typeface="Bookman Old Style" pitchFamily="18" charset="0"/>
                <a:cs typeface="华文楷体"/>
              </a:rPr>
              <a:t>Permasalahan dan Solusi</a:t>
            </a:r>
          </a:p>
          <a:p>
            <a:pPr marL="937311" indent="0" eaLnBrk="1" hangingPunct="1">
              <a:buClrTx/>
              <a:buNone/>
              <a:defRPr/>
            </a:pPr>
            <a:endParaRPr lang="id-ID" altLang="zh-CN" sz="1800" b="1" dirty="0" err="1">
              <a:latin typeface="Bookman Old Style" pitchFamily="18" charset="0"/>
              <a:cs typeface="华文楷体"/>
            </a:endParaRPr>
          </a:p>
          <a:p>
            <a:pPr marL="412621" indent="-412621" eaLnBrk="1" fontAlgn="auto" hangingPunct="1">
              <a:spcAft>
                <a:spcPts val="0"/>
              </a:spcAft>
              <a:buNone/>
              <a:tabLst>
                <a:tab pos="1290077" algn="l"/>
              </a:tabLst>
              <a:defRPr/>
            </a:pPr>
            <a:endParaRPr lang="en-US" altLang="zh-CN" sz="1800" b="1" dirty="0">
              <a:solidFill>
                <a:schemeClr val="dk1"/>
              </a:solidFill>
              <a:latin typeface="Bookman Old Style" pitchFamily="18" charset="0"/>
              <a:cs typeface="华文楷体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925512" y="152400"/>
            <a:ext cx="8229600" cy="489093"/>
          </a:xfrm>
          <a:prstGeom prst="roundRect">
            <a:avLst/>
          </a:prstGeom>
          <a:ln w="9525" cap="flat" cmpd="sng" algn="ctr">
            <a:solidFill>
              <a:schemeClr val="accent2">
                <a:shade val="50000"/>
                <a:satMod val="103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36682" tIns="0" rIns="36682" bIns="0"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70000"/>
              <a:defRPr/>
            </a:pPr>
            <a:r>
              <a:rPr lang="en-US" altLang="zh-CN" sz="2800" b="1" cap="all" dirty="0" err="1">
                <a:ln w="9000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lanjutan</a:t>
            </a:r>
            <a:endParaRPr lang="en-US" altLang="zh-CN" sz="2800" b="1" cap="all" dirty="0">
              <a:ln w="9000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2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9825</TotalTime>
  <Words>1104</Words>
  <Application>Microsoft Office PowerPoint</Application>
  <PresentationFormat>Custom</PresentationFormat>
  <Paragraphs>222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Bernard MT Condensed</vt:lpstr>
      <vt:lpstr>Bookman Old Style</vt:lpstr>
      <vt:lpstr>Calibri</vt:lpstr>
      <vt:lpstr>Comic Sans MS</vt:lpstr>
      <vt:lpstr>Constantia</vt:lpstr>
      <vt:lpstr>Impact</vt:lpstr>
      <vt:lpstr>Stencil</vt:lpstr>
      <vt:lpstr>Wingdings 2</vt:lpstr>
      <vt:lpstr>Flow</vt:lpstr>
      <vt:lpstr>PowerPoint Presentation</vt:lpstr>
      <vt:lpstr>PowerPoint Presentation</vt:lpstr>
      <vt:lpstr>RENCANA SKEMA PENYUSUNAN DAN PENYAMPAIAN LPPD  DALAM RAPERMENDAGRI TENTANG PEDOMAN PELAKSANAAN PP 13/2019</vt:lpstr>
      <vt:lpstr>PowerPoint Presentation</vt:lpstr>
      <vt:lpstr>PowerPoint Presentation</vt:lpstr>
      <vt:lpstr>PowerPoint Presentation</vt:lpstr>
      <vt:lpstr>SISTEMATIKA LPPD 2019</vt:lpstr>
      <vt:lpstr>lanjutan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Bonar</dc:creator>
  <cp:lastModifiedBy>FX Legion</cp:lastModifiedBy>
  <cp:revision>953</cp:revision>
  <cp:lastPrinted>2007-11-13T20:47:14Z</cp:lastPrinted>
  <dcterms:created xsi:type="dcterms:W3CDTF">2011-01-31T13:53:19Z</dcterms:created>
  <dcterms:modified xsi:type="dcterms:W3CDTF">2020-02-06T05:25:44Z</dcterms:modified>
</cp:coreProperties>
</file>